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Masters/slideMaster1.xml" ContentType="application/vnd.openxmlformats-officedocument.presentationml.slideMaster+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notesSlides/notesSlide3.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21"/>
  </p:notesMasterIdLst>
  <p:sldIdLst>
    <p:sldId id="287" r:id="rId2"/>
    <p:sldId id="282" r:id="rId3"/>
    <p:sldId id="290" r:id="rId4"/>
    <p:sldId id="285" r:id="rId5"/>
    <p:sldId id="286" r:id="rId6"/>
    <p:sldId id="289" r:id="rId7"/>
    <p:sldId id="703" r:id="rId8"/>
    <p:sldId id="293" r:id="rId9"/>
    <p:sldId id="298" r:id="rId10"/>
    <p:sldId id="279" r:id="rId11"/>
    <p:sldId id="297" r:id="rId12"/>
    <p:sldId id="281" r:id="rId13"/>
    <p:sldId id="280" r:id="rId14"/>
    <p:sldId id="296" r:id="rId15"/>
    <p:sldId id="702" r:id="rId16"/>
    <p:sldId id="675" r:id="rId17"/>
    <p:sldId id="701" r:id="rId18"/>
    <p:sldId id="258" r:id="rId19"/>
    <p:sldId id="284" r:id="rId20"/>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870" autoAdjust="0"/>
  </p:normalViewPr>
  <p:slideViewPr>
    <p:cSldViewPr>
      <p:cViewPr varScale="1">
        <p:scale>
          <a:sx n="107" d="100"/>
          <a:sy n="107" d="100"/>
        </p:scale>
        <p:origin x="714" y="102"/>
      </p:cViewPr>
      <p:guideLst>
        <p:guide orient="horz" pos="2160"/>
        <p:guide pos="3840"/>
      </p:guideLst>
    </p:cSldViewPr>
  </p:slideViewPr>
  <p:notesTextViewPr>
    <p:cViewPr>
      <p:scale>
        <a:sx n="3" d="2"/>
        <a:sy n="3" d="2"/>
      </p:scale>
      <p:origin x="0" y="0"/>
    </p:cViewPr>
  </p:notesTextViewPr>
  <p:notesViewPr>
    <p:cSldViewPr>
      <p:cViewPr varScale="1">
        <p:scale>
          <a:sx n="77" d="100"/>
          <a:sy n="77" d="100"/>
        </p:scale>
        <p:origin x="4080"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ustomXml" Target="../customXml/item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28"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openxmlformats.org/officeDocument/2006/relationships/customXml" Target="../customXml/item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4F2EEF01-6419-4468-8AA0-4459DCC2D6BF}" type="datetimeFigureOut">
              <a:rPr lang="en-AU" smtClean="0"/>
              <a:t>18/03/2019</a:t>
            </a:fld>
            <a:endParaRPr lang="en-AU"/>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00BC1331-C8BC-4BC2-9619-2A1BD8F1FA09}" type="slidenum">
              <a:rPr lang="en-AU" smtClean="0"/>
              <a:t>‹#›</a:t>
            </a:fld>
            <a:endParaRPr lang="en-AU"/>
          </a:p>
        </p:txBody>
      </p:sp>
    </p:spTree>
    <p:extLst>
      <p:ext uri="{BB962C8B-B14F-4D97-AF65-F5344CB8AC3E}">
        <p14:creationId xmlns:p14="http://schemas.microsoft.com/office/powerpoint/2010/main" val="28218812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3838" y="808038"/>
            <a:ext cx="7185026" cy="4041775"/>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C542F945-F153-4821-9874-F807012B4DE1}" type="slidenum">
              <a:rPr lang="en-AU" smtClean="0"/>
              <a:t>1</a:t>
            </a:fld>
            <a:endParaRPr lang="en-AU"/>
          </a:p>
        </p:txBody>
      </p:sp>
    </p:spTree>
    <p:extLst>
      <p:ext uri="{BB962C8B-B14F-4D97-AF65-F5344CB8AC3E}">
        <p14:creationId xmlns:p14="http://schemas.microsoft.com/office/powerpoint/2010/main" val="5665999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3838" y="808038"/>
            <a:ext cx="7185026" cy="4041775"/>
          </a:xfrm>
        </p:spPr>
      </p:sp>
      <p:sp>
        <p:nvSpPr>
          <p:cNvPr id="3" name="Notes Placeholder 2"/>
          <p:cNvSpPr>
            <a:spLocks noGrp="1"/>
          </p:cNvSpPr>
          <p:nvPr>
            <p:ph type="body" idx="1"/>
          </p:nvPr>
        </p:nvSpPr>
        <p:spPr>
          <a:xfrm>
            <a:off x="656705" y="5153619"/>
            <a:ext cx="5390305" cy="4849318"/>
          </a:xfrm>
        </p:spPr>
        <p:txBody>
          <a:bodyPr/>
          <a:lstStyle/>
          <a:p>
            <a:r>
              <a:rPr lang="en-AU" dirty="0"/>
              <a:t> </a:t>
            </a:r>
          </a:p>
        </p:txBody>
      </p:sp>
      <p:sp>
        <p:nvSpPr>
          <p:cNvPr id="4" name="Slide Number Placeholder 3"/>
          <p:cNvSpPr>
            <a:spLocks noGrp="1"/>
          </p:cNvSpPr>
          <p:nvPr>
            <p:ph type="sldNum" sz="quarter" idx="10"/>
          </p:nvPr>
        </p:nvSpPr>
        <p:spPr/>
        <p:txBody>
          <a:bodyPr/>
          <a:lstStyle/>
          <a:p>
            <a:fld id="{C542F945-F153-4821-9874-F807012B4DE1}" type="slidenum">
              <a:rPr lang="en-AU" smtClean="0">
                <a:solidFill>
                  <a:prstClr val="black"/>
                </a:solidFill>
              </a:rPr>
              <a:pPr/>
              <a:t>10</a:t>
            </a:fld>
            <a:endParaRPr lang="en-AU">
              <a:solidFill>
                <a:prstClr val="black"/>
              </a:solidFill>
            </a:endParaRPr>
          </a:p>
        </p:txBody>
      </p:sp>
    </p:spTree>
    <p:extLst>
      <p:ext uri="{BB962C8B-B14F-4D97-AF65-F5344CB8AC3E}">
        <p14:creationId xmlns:p14="http://schemas.microsoft.com/office/powerpoint/2010/main" val="14775747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3838" y="808038"/>
            <a:ext cx="7185026" cy="4041775"/>
          </a:xfrm>
        </p:spPr>
      </p:sp>
      <p:sp>
        <p:nvSpPr>
          <p:cNvPr id="3" name="Notes Placeholder 2"/>
          <p:cNvSpPr>
            <a:spLocks noGrp="1"/>
          </p:cNvSpPr>
          <p:nvPr>
            <p:ph type="body" idx="1"/>
          </p:nvPr>
        </p:nvSpPr>
        <p:spPr>
          <a:xfrm>
            <a:off x="656705" y="5153619"/>
            <a:ext cx="5390305" cy="4849318"/>
          </a:xfrm>
        </p:spPr>
        <p:txBody>
          <a:bodyPr/>
          <a:lstStyle/>
          <a:p>
            <a:endParaRPr lang="en-AU" dirty="0"/>
          </a:p>
        </p:txBody>
      </p:sp>
      <p:sp>
        <p:nvSpPr>
          <p:cNvPr id="4" name="Slide Number Placeholder 3"/>
          <p:cNvSpPr>
            <a:spLocks noGrp="1"/>
          </p:cNvSpPr>
          <p:nvPr>
            <p:ph type="sldNum" sz="quarter" idx="10"/>
          </p:nvPr>
        </p:nvSpPr>
        <p:spPr/>
        <p:txBody>
          <a:bodyPr/>
          <a:lstStyle/>
          <a:p>
            <a:fld id="{C542F945-F153-4821-9874-F807012B4DE1}" type="slidenum">
              <a:rPr lang="en-AU" smtClean="0">
                <a:solidFill>
                  <a:prstClr val="black"/>
                </a:solidFill>
              </a:rPr>
              <a:pPr/>
              <a:t>11</a:t>
            </a:fld>
            <a:endParaRPr lang="en-AU">
              <a:solidFill>
                <a:prstClr val="black"/>
              </a:solidFill>
            </a:endParaRPr>
          </a:p>
        </p:txBody>
      </p:sp>
    </p:spTree>
    <p:extLst>
      <p:ext uri="{BB962C8B-B14F-4D97-AF65-F5344CB8AC3E}">
        <p14:creationId xmlns:p14="http://schemas.microsoft.com/office/powerpoint/2010/main" val="42290447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3838" y="808038"/>
            <a:ext cx="7185026" cy="4041775"/>
          </a:xfrm>
        </p:spPr>
      </p:sp>
      <p:sp>
        <p:nvSpPr>
          <p:cNvPr id="3" name="Notes Placeholder 2"/>
          <p:cNvSpPr>
            <a:spLocks noGrp="1"/>
          </p:cNvSpPr>
          <p:nvPr>
            <p:ph type="body" idx="1"/>
          </p:nvPr>
        </p:nvSpPr>
        <p:spPr>
          <a:xfrm>
            <a:off x="656705" y="5153619"/>
            <a:ext cx="5390305" cy="4849318"/>
          </a:xfrm>
        </p:spPr>
        <p:txBody>
          <a:bodyPr/>
          <a:lstStyle/>
          <a:p>
            <a:r>
              <a:rPr lang="en-AU" dirty="0"/>
              <a:t> </a:t>
            </a:r>
          </a:p>
          <a:p>
            <a:endParaRPr lang="en-AU" dirty="0"/>
          </a:p>
        </p:txBody>
      </p:sp>
      <p:sp>
        <p:nvSpPr>
          <p:cNvPr id="4" name="Slide Number Placeholder 3"/>
          <p:cNvSpPr>
            <a:spLocks noGrp="1"/>
          </p:cNvSpPr>
          <p:nvPr>
            <p:ph type="sldNum" sz="quarter" idx="10"/>
          </p:nvPr>
        </p:nvSpPr>
        <p:spPr/>
        <p:txBody>
          <a:bodyPr/>
          <a:lstStyle/>
          <a:p>
            <a:fld id="{C542F945-F153-4821-9874-F807012B4DE1}" type="slidenum">
              <a:rPr lang="en-AU" smtClean="0">
                <a:solidFill>
                  <a:prstClr val="black"/>
                </a:solidFill>
              </a:rPr>
              <a:pPr/>
              <a:t>12</a:t>
            </a:fld>
            <a:endParaRPr lang="en-AU">
              <a:solidFill>
                <a:prstClr val="black"/>
              </a:solidFill>
            </a:endParaRPr>
          </a:p>
        </p:txBody>
      </p:sp>
    </p:spTree>
    <p:extLst>
      <p:ext uri="{BB962C8B-B14F-4D97-AF65-F5344CB8AC3E}">
        <p14:creationId xmlns:p14="http://schemas.microsoft.com/office/powerpoint/2010/main" val="16514860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768" y="4715153"/>
            <a:ext cx="5438140" cy="4466987"/>
          </a:xfrm>
        </p:spPr>
        <p:txBody>
          <a:bodyPr/>
          <a:lstStyle/>
          <a:p>
            <a:endParaRPr lang="en-AU" dirty="0"/>
          </a:p>
        </p:txBody>
      </p:sp>
      <p:sp>
        <p:nvSpPr>
          <p:cNvPr id="4" name="Slide Number Placeholder 3"/>
          <p:cNvSpPr>
            <a:spLocks noGrp="1"/>
          </p:cNvSpPr>
          <p:nvPr>
            <p:ph type="sldNum" sz="quarter" idx="10"/>
          </p:nvPr>
        </p:nvSpPr>
        <p:spPr/>
        <p:txBody>
          <a:bodyPr/>
          <a:lstStyle/>
          <a:p>
            <a:fld id="{00BC1331-C8BC-4BC2-9619-2A1BD8F1FA09}" type="slidenum">
              <a:rPr lang="en-AU" smtClean="0"/>
              <a:t>13</a:t>
            </a:fld>
            <a:endParaRPr lang="en-AU"/>
          </a:p>
        </p:txBody>
      </p:sp>
    </p:spTree>
    <p:extLst>
      <p:ext uri="{BB962C8B-B14F-4D97-AF65-F5344CB8AC3E}">
        <p14:creationId xmlns:p14="http://schemas.microsoft.com/office/powerpoint/2010/main" val="23300344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a:xfrm>
            <a:off x="679767" y="4939556"/>
            <a:ext cx="5438140" cy="4466987"/>
          </a:xfrm>
        </p:spPr>
        <p:txBody>
          <a:bodyPr/>
          <a:lstStyle/>
          <a:p>
            <a:r>
              <a:rPr lang="en-AU" dirty="0"/>
              <a:t> </a:t>
            </a:r>
          </a:p>
          <a:p>
            <a:endParaRPr lang="en-AU"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542F945-F153-4821-9874-F807012B4DE1}" type="slidenum">
              <a:rPr kumimoji="0" lang="en-AU"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14</a:t>
            </a:fld>
            <a:endParaRPr kumimoji="0" lang="en-AU"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9028291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00BC1331-C8BC-4BC2-9619-2A1BD8F1FA09}" type="slidenum">
              <a:rPr lang="en-AU" smtClean="0"/>
              <a:t>15</a:t>
            </a:fld>
            <a:endParaRPr lang="en-AU"/>
          </a:p>
        </p:txBody>
      </p:sp>
    </p:spTree>
    <p:extLst>
      <p:ext uri="{BB962C8B-B14F-4D97-AF65-F5344CB8AC3E}">
        <p14:creationId xmlns:p14="http://schemas.microsoft.com/office/powerpoint/2010/main" val="21896659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C542F945-F153-4821-9874-F807012B4DE1}" type="slidenum">
              <a:rPr lang="en-AU" smtClean="0">
                <a:solidFill>
                  <a:prstClr val="black"/>
                </a:solidFill>
              </a:rPr>
              <a:pPr/>
              <a:t>16</a:t>
            </a:fld>
            <a:endParaRPr lang="en-AU">
              <a:solidFill>
                <a:prstClr val="black"/>
              </a:solidFill>
            </a:endParaRPr>
          </a:p>
        </p:txBody>
      </p:sp>
    </p:spTree>
    <p:extLst>
      <p:ext uri="{BB962C8B-B14F-4D97-AF65-F5344CB8AC3E}">
        <p14:creationId xmlns:p14="http://schemas.microsoft.com/office/powerpoint/2010/main" val="15566848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00BC1331-C8BC-4BC2-9619-2A1BD8F1FA09}" type="slidenum">
              <a:rPr lang="en-AU" smtClean="0"/>
              <a:t>17</a:t>
            </a:fld>
            <a:endParaRPr lang="en-AU"/>
          </a:p>
        </p:txBody>
      </p:sp>
    </p:spTree>
    <p:extLst>
      <p:ext uri="{BB962C8B-B14F-4D97-AF65-F5344CB8AC3E}">
        <p14:creationId xmlns:p14="http://schemas.microsoft.com/office/powerpoint/2010/main" val="29741886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00BC1331-C8BC-4BC2-9619-2A1BD8F1FA09}" type="slidenum">
              <a:rPr lang="en-AU" smtClean="0"/>
              <a:t>18</a:t>
            </a:fld>
            <a:endParaRPr lang="en-AU"/>
          </a:p>
        </p:txBody>
      </p:sp>
    </p:spTree>
    <p:extLst>
      <p:ext uri="{BB962C8B-B14F-4D97-AF65-F5344CB8AC3E}">
        <p14:creationId xmlns:p14="http://schemas.microsoft.com/office/powerpoint/2010/main" val="19158501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7888" y="571500"/>
            <a:ext cx="4921250" cy="2768600"/>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2F945-F153-4821-9874-F807012B4DE1}"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52945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3838" y="808038"/>
            <a:ext cx="7185026" cy="4041775"/>
          </a:xfrm>
        </p:spPr>
      </p:sp>
      <p:sp>
        <p:nvSpPr>
          <p:cNvPr id="3" name="Notes Placeholder 2"/>
          <p:cNvSpPr>
            <a:spLocks noGrp="1"/>
          </p:cNvSpPr>
          <p:nvPr>
            <p:ph type="body" idx="1"/>
          </p:nvPr>
        </p:nvSpPr>
        <p:spPr/>
        <p:txBody>
          <a:bodyPr/>
          <a:lstStyle/>
          <a:p>
            <a:pPr lvl="0"/>
            <a:r>
              <a:rPr lang="en-AU" dirty="0"/>
              <a:t>When it was enacted in 2009, the </a:t>
            </a:r>
            <a:r>
              <a:rPr lang="en-AU" i="1" dirty="0"/>
              <a:t>Building and Construction Industry Security of Payments Act 2009</a:t>
            </a:r>
            <a:r>
              <a:rPr lang="en-AU" dirty="0"/>
              <a:t> (the Act) was intended to ensure that a person who carries out construction work or who supplies related goods and services, under a building or construction contract is entitled to receive and able to recover progress payments for carrying out that work, or supplying those goods and services.</a:t>
            </a:r>
          </a:p>
          <a:p>
            <a:r>
              <a:rPr lang="en-AU" dirty="0"/>
              <a:t> </a:t>
            </a:r>
          </a:p>
          <a:p>
            <a:pPr lvl="0"/>
            <a:r>
              <a:rPr lang="en-AU" dirty="0"/>
              <a:t>Under the regime of the Act, a claimant is deemed to be entitled to payment on a claim pursuant to the Act, unless the respondent provides a “payment schedule” setting out how, or why, payments will be made, or withheld.  </a:t>
            </a:r>
          </a:p>
          <a:p>
            <a:r>
              <a:rPr lang="en-AU" dirty="0"/>
              <a:t> </a:t>
            </a:r>
          </a:p>
          <a:p>
            <a:pPr lvl="0"/>
            <a:r>
              <a:rPr lang="en-AU" dirty="0"/>
              <a:t>If the claimant is dissatisfied with the payment schedule offered by the respondent, the claimant can take the matter to ‘adjudication’ via an Authorised Nomination Authority that will appoint an Adjudicator.  </a:t>
            </a:r>
          </a:p>
          <a:p>
            <a:r>
              <a:rPr lang="en-AU" dirty="0"/>
              <a:t> </a:t>
            </a:r>
          </a:p>
          <a:p>
            <a:pPr lvl="0"/>
            <a:r>
              <a:rPr lang="en-AU" dirty="0"/>
              <a:t>Alternatively, if the respondent simply fails to provide a payment schedule, or provides a payment schedule but fails to pay in accordance with it, then any unpaid part of the claim automatically becomes a debt that is able to be enforced through a Court.  </a:t>
            </a:r>
          </a:p>
          <a:p>
            <a:endParaRPr lang="en-AU" dirty="0"/>
          </a:p>
        </p:txBody>
      </p:sp>
      <p:sp>
        <p:nvSpPr>
          <p:cNvPr id="4" name="Slide Number Placeholder 3"/>
          <p:cNvSpPr>
            <a:spLocks noGrp="1"/>
          </p:cNvSpPr>
          <p:nvPr>
            <p:ph type="sldNum" sz="quarter" idx="10"/>
          </p:nvPr>
        </p:nvSpPr>
        <p:spPr/>
        <p:txBody>
          <a:bodyPr/>
          <a:lstStyle/>
          <a:p>
            <a:fld id="{C542F945-F153-4821-9874-F807012B4DE1}" type="slidenum">
              <a:rPr lang="en-AU" smtClean="0">
                <a:solidFill>
                  <a:prstClr val="black"/>
                </a:solidFill>
              </a:rPr>
              <a:pPr/>
              <a:t>2</a:t>
            </a:fld>
            <a:endParaRPr lang="en-AU">
              <a:solidFill>
                <a:prstClr val="black"/>
              </a:solidFill>
            </a:endParaRPr>
          </a:p>
        </p:txBody>
      </p:sp>
    </p:spTree>
    <p:extLst>
      <p:ext uri="{BB962C8B-B14F-4D97-AF65-F5344CB8AC3E}">
        <p14:creationId xmlns:p14="http://schemas.microsoft.com/office/powerpoint/2010/main" val="42353646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3838" y="808038"/>
            <a:ext cx="7185026" cy="4041775"/>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C542F945-F153-4821-9874-F807012B4DE1}" type="slidenum">
              <a:rPr lang="en-AU" smtClean="0">
                <a:solidFill>
                  <a:prstClr val="black"/>
                </a:solidFill>
              </a:rPr>
              <a:pPr/>
              <a:t>3</a:t>
            </a:fld>
            <a:endParaRPr lang="en-AU">
              <a:solidFill>
                <a:prstClr val="black"/>
              </a:solidFill>
            </a:endParaRPr>
          </a:p>
        </p:txBody>
      </p:sp>
    </p:spTree>
    <p:extLst>
      <p:ext uri="{BB962C8B-B14F-4D97-AF65-F5344CB8AC3E}">
        <p14:creationId xmlns:p14="http://schemas.microsoft.com/office/powerpoint/2010/main" val="28811379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3838" y="808038"/>
            <a:ext cx="7185026" cy="4041775"/>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C542F945-F153-4821-9874-F807012B4DE1}" type="slidenum">
              <a:rPr lang="en-AU" smtClean="0">
                <a:solidFill>
                  <a:prstClr val="black"/>
                </a:solidFill>
              </a:rPr>
              <a:pPr/>
              <a:t>4</a:t>
            </a:fld>
            <a:endParaRPr lang="en-AU">
              <a:solidFill>
                <a:prstClr val="black"/>
              </a:solidFill>
            </a:endParaRPr>
          </a:p>
        </p:txBody>
      </p:sp>
    </p:spTree>
    <p:extLst>
      <p:ext uri="{BB962C8B-B14F-4D97-AF65-F5344CB8AC3E}">
        <p14:creationId xmlns:p14="http://schemas.microsoft.com/office/powerpoint/2010/main" val="7669691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3838" y="808038"/>
            <a:ext cx="7185026" cy="4041775"/>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C542F945-F153-4821-9874-F807012B4DE1}" type="slidenum">
              <a:rPr lang="en-AU" smtClean="0">
                <a:solidFill>
                  <a:prstClr val="black"/>
                </a:solidFill>
              </a:rPr>
              <a:pPr/>
              <a:t>5</a:t>
            </a:fld>
            <a:endParaRPr lang="en-AU">
              <a:solidFill>
                <a:prstClr val="black"/>
              </a:solidFill>
            </a:endParaRPr>
          </a:p>
        </p:txBody>
      </p:sp>
    </p:spTree>
    <p:extLst>
      <p:ext uri="{BB962C8B-B14F-4D97-AF65-F5344CB8AC3E}">
        <p14:creationId xmlns:p14="http://schemas.microsoft.com/office/powerpoint/2010/main" val="7969349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3838" y="808038"/>
            <a:ext cx="7185026" cy="4041775"/>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C542F945-F153-4821-9874-F807012B4DE1}" type="slidenum">
              <a:rPr lang="en-AU" smtClean="0">
                <a:solidFill>
                  <a:prstClr val="black"/>
                </a:solidFill>
              </a:rPr>
              <a:pPr/>
              <a:t>6</a:t>
            </a:fld>
            <a:endParaRPr lang="en-AU">
              <a:solidFill>
                <a:prstClr val="black"/>
              </a:solidFill>
            </a:endParaRPr>
          </a:p>
        </p:txBody>
      </p:sp>
    </p:spTree>
    <p:extLst>
      <p:ext uri="{BB962C8B-B14F-4D97-AF65-F5344CB8AC3E}">
        <p14:creationId xmlns:p14="http://schemas.microsoft.com/office/powerpoint/2010/main" val="8755383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3838" y="808038"/>
            <a:ext cx="7185026" cy="4041775"/>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C542F945-F153-4821-9874-F807012B4DE1}" type="slidenum">
              <a:rPr lang="en-AU" smtClean="0">
                <a:solidFill>
                  <a:prstClr val="black"/>
                </a:solidFill>
              </a:rPr>
              <a:pPr/>
              <a:t>7</a:t>
            </a:fld>
            <a:endParaRPr lang="en-AU">
              <a:solidFill>
                <a:prstClr val="black"/>
              </a:solidFill>
            </a:endParaRPr>
          </a:p>
        </p:txBody>
      </p:sp>
    </p:spTree>
    <p:extLst>
      <p:ext uri="{BB962C8B-B14F-4D97-AF65-F5344CB8AC3E}">
        <p14:creationId xmlns:p14="http://schemas.microsoft.com/office/powerpoint/2010/main" val="42122125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3838" y="808038"/>
            <a:ext cx="7185026" cy="4041775"/>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C542F945-F153-4821-9874-F807012B4DE1}" type="slidenum">
              <a:rPr lang="en-AU" smtClean="0">
                <a:solidFill>
                  <a:prstClr val="black"/>
                </a:solidFill>
              </a:rPr>
              <a:pPr/>
              <a:t>8</a:t>
            </a:fld>
            <a:endParaRPr lang="en-AU">
              <a:solidFill>
                <a:prstClr val="black"/>
              </a:solidFill>
            </a:endParaRPr>
          </a:p>
        </p:txBody>
      </p:sp>
    </p:spTree>
    <p:extLst>
      <p:ext uri="{BB962C8B-B14F-4D97-AF65-F5344CB8AC3E}">
        <p14:creationId xmlns:p14="http://schemas.microsoft.com/office/powerpoint/2010/main" val="42203514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3838" y="808038"/>
            <a:ext cx="7185026" cy="4041775"/>
          </a:xfrm>
        </p:spPr>
      </p:sp>
      <p:sp>
        <p:nvSpPr>
          <p:cNvPr id="3" name="Notes Placeholder 2"/>
          <p:cNvSpPr>
            <a:spLocks noGrp="1"/>
          </p:cNvSpPr>
          <p:nvPr>
            <p:ph type="body" idx="1"/>
          </p:nvPr>
        </p:nvSpPr>
        <p:spPr/>
        <p:txBody>
          <a:bodyPr/>
          <a:lstStyle/>
          <a:p>
            <a:r>
              <a:rPr lang="en-AU" i="1" u="sng" dirty="0"/>
              <a:t>Replace the ANA authorisation regime</a:t>
            </a:r>
            <a:endParaRPr lang="en-AU" dirty="0"/>
          </a:p>
          <a:p>
            <a:r>
              <a:rPr lang="en-AU" dirty="0"/>
              <a:t> </a:t>
            </a:r>
          </a:p>
          <a:p>
            <a:pPr lvl="0"/>
            <a:r>
              <a:rPr lang="en-AU" dirty="0"/>
              <a:t>The Bill will also replace the ANA Authorisation regime that currently applies to the 7 Nominating Authorities that are currently authorised within South Australia.    </a:t>
            </a:r>
          </a:p>
          <a:p>
            <a:r>
              <a:rPr lang="en-AU" dirty="0"/>
              <a:t> </a:t>
            </a:r>
          </a:p>
          <a:p>
            <a:r>
              <a:rPr lang="en-AU" dirty="0"/>
              <a:t>A new and reorganised regime will place some light-handed rigour and oversight to the ‘open-ended’ authorisation arrangements that were implemented when the legislation became operational in December 2011.  The Bill also provides the Commissioner with greater oversight of the arrangements for both ANAs and the adjudicators that operate under them. </a:t>
            </a:r>
          </a:p>
          <a:p>
            <a:endParaRPr lang="en-AU" dirty="0"/>
          </a:p>
        </p:txBody>
      </p:sp>
      <p:sp>
        <p:nvSpPr>
          <p:cNvPr id="4" name="Slide Number Placeholder 3"/>
          <p:cNvSpPr>
            <a:spLocks noGrp="1"/>
          </p:cNvSpPr>
          <p:nvPr>
            <p:ph type="sldNum" sz="quarter" idx="10"/>
          </p:nvPr>
        </p:nvSpPr>
        <p:spPr/>
        <p:txBody>
          <a:bodyPr/>
          <a:lstStyle/>
          <a:p>
            <a:fld id="{C542F945-F153-4821-9874-F807012B4DE1}" type="slidenum">
              <a:rPr lang="en-AU" smtClean="0">
                <a:solidFill>
                  <a:prstClr val="black"/>
                </a:solidFill>
              </a:rPr>
              <a:pPr/>
              <a:t>9</a:t>
            </a:fld>
            <a:endParaRPr lang="en-AU">
              <a:solidFill>
                <a:prstClr val="black"/>
              </a:solidFill>
            </a:endParaRPr>
          </a:p>
        </p:txBody>
      </p:sp>
    </p:spTree>
    <p:extLst>
      <p:ext uri="{BB962C8B-B14F-4D97-AF65-F5344CB8AC3E}">
        <p14:creationId xmlns:p14="http://schemas.microsoft.com/office/powerpoint/2010/main" val="22283719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1424" y="932724"/>
            <a:ext cx="10363200" cy="1470025"/>
          </a:xfrm>
          <a:prstGeom prst="rect">
            <a:avLst/>
          </a:prstGeom>
        </p:spPr>
        <p:txBody>
          <a:bodyPr/>
          <a:lstStyle>
            <a:lvl1pPr>
              <a:defRPr sz="4800" u="sng">
                <a:solidFill>
                  <a:srgbClr val="00B0F0"/>
                </a:solidFill>
                <a:latin typeface="Arial" panose="020B0604020202020204" pitchFamily="34" charset="0"/>
                <a:cs typeface="Arial" panose="020B0604020202020204" pitchFamily="34" charset="0"/>
              </a:defRPr>
            </a:lvl1pPr>
          </a:lstStyle>
          <a:p>
            <a:r>
              <a:rPr lang="en-US"/>
              <a:t>Click to edit Master title style</a:t>
            </a:r>
            <a:endParaRPr lang="en-AU" dirty="0"/>
          </a:p>
        </p:txBody>
      </p:sp>
      <p:sp>
        <p:nvSpPr>
          <p:cNvPr id="3" name="Subtitle 2"/>
          <p:cNvSpPr>
            <a:spLocks noGrp="1"/>
          </p:cNvSpPr>
          <p:nvPr>
            <p:ph type="subTitle" idx="1"/>
          </p:nvPr>
        </p:nvSpPr>
        <p:spPr>
          <a:xfrm>
            <a:off x="1775520" y="2468893"/>
            <a:ext cx="8534400" cy="1752600"/>
          </a:xfrm>
          <a:prstGeom prst="rect">
            <a:avLst/>
          </a:prstGeom>
        </p:spPr>
        <p:txBody>
          <a:bodyPr/>
          <a:lstStyle>
            <a:lvl1pPr marL="0" indent="0" algn="ctr">
              <a:buNone/>
              <a:defRPr sz="3200">
                <a:solidFill>
                  <a:schemeClr val="tx1"/>
                </a:solidFill>
                <a:latin typeface="Arial" panose="020B0604020202020204" pitchFamily="34" charset="0"/>
                <a:cs typeface="Arial" panose="020B060402020202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AU" dirty="0"/>
          </a:p>
        </p:txBody>
      </p:sp>
    </p:spTree>
    <p:extLst>
      <p:ext uri="{BB962C8B-B14F-4D97-AF65-F5344CB8AC3E}">
        <p14:creationId xmlns:p14="http://schemas.microsoft.com/office/powerpoint/2010/main" val="39800286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sldNum="0" hdr="0" ftr="0"/>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812800" y="1600200"/>
            <a:ext cx="10566400" cy="685800"/>
          </a:xfrm>
          <a:prstGeom prst="rect">
            <a:avLst/>
          </a:prstGeom>
        </p:spPr>
        <p:txBody>
          <a:bodyPr/>
          <a:lstStyle>
            <a:lvl1pPr>
              <a:defRPr sz="3200"/>
            </a:lvl1pPr>
          </a:lstStyle>
          <a:p>
            <a:r>
              <a:rPr lang="en-US" dirty="0"/>
              <a:t>Click to edit Master title style</a:t>
            </a:r>
          </a:p>
        </p:txBody>
      </p:sp>
      <p:sp>
        <p:nvSpPr>
          <p:cNvPr id="4" name="Content Placeholder 2"/>
          <p:cNvSpPr>
            <a:spLocks noGrp="1"/>
          </p:cNvSpPr>
          <p:nvPr>
            <p:ph idx="1"/>
          </p:nvPr>
        </p:nvSpPr>
        <p:spPr>
          <a:xfrm>
            <a:off x="812800" y="2514600"/>
            <a:ext cx="10566400" cy="2895600"/>
          </a:xfrm>
          <a:prstGeom prst="rect">
            <a:avLst/>
          </a:prstGeom>
        </p:spPr>
        <p:txBody>
          <a:bodyPr/>
          <a:lstStyle>
            <a:lvl1pPr>
              <a:defRPr sz="2667"/>
            </a:lvl1pPr>
            <a:lvl2pPr>
              <a:defRPr sz="2667"/>
            </a:lvl2pPr>
            <a:lvl3pPr>
              <a:defRPr sz="2667"/>
            </a:lvl3pPr>
            <a:lvl4pPr>
              <a:defRPr sz="2667"/>
            </a:lvl4pPr>
            <a:lvl5pPr>
              <a:defRPr sz="26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53498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cSld name="1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Picture 8" descr="Tab Logo.pn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042400" y="144464"/>
            <a:ext cx="2455333" cy="244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descr="Base.jp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 y="5380037"/>
            <a:ext cx="12196233"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711200" y="3124200"/>
            <a:ext cx="10261600" cy="1143000"/>
          </a:xfrm>
          <a:prstGeom prst="rect">
            <a:avLst/>
          </a:prstGeom>
        </p:spPr>
        <p:txBody>
          <a:bodyPr/>
          <a:lstStyle>
            <a:lvl1pPr>
              <a:defRPr sz="4800">
                <a:solidFill>
                  <a:schemeClr val="bg1"/>
                </a:solidFill>
              </a:defRPr>
            </a:lvl1pPr>
          </a:lstStyle>
          <a:p>
            <a:pPr lvl="0"/>
            <a:r>
              <a:rPr lang="en-US" noProof="0" dirty="0"/>
              <a:t>Click to edit Master title style</a:t>
            </a:r>
          </a:p>
        </p:txBody>
      </p:sp>
    </p:spTree>
    <p:extLst>
      <p:ext uri="{BB962C8B-B14F-4D97-AF65-F5344CB8AC3E}">
        <p14:creationId xmlns:p14="http://schemas.microsoft.com/office/powerpoint/2010/main" val="6255431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2"/>
            <a:ext cx="2844800" cy="365125"/>
          </a:xfrm>
          <a:prstGeom prst="rect">
            <a:avLst/>
          </a:prstGeom>
        </p:spPr>
        <p:txBody>
          <a:bodyPr/>
          <a:lstStyle/>
          <a:p>
            <a:fld id="{2D7705CB-D642-4976-B675-6D129B05669E}" type="datetimeFigureOut">
              <a:rPr lang="en-AU" smtClean="0"/>
              <a:t>18/03/2019</a:t>
            </a:fld>
            <a:endParaRPr lang="en-AU"/>
          </a:p>
        </p:txBody>
      </p:sp>
      <p:sp>
        <p:nvSpPr>
          <p:cNvPr id="3" name="Footer Placeholder 2"/>
          <p:cNvSpPr>
            <a:spLocks noGrp="1"/>
          </p:cNvSpPr>
          <p:nvPr>
            <p:ph type="ftr" sz="quarter" idx="11"/>
          </p:nvPr>
        </p:nvSpPr>
        <p:spPr>
          <a:xfrm>
            <a:off x="4165600" y="6356352"/>
            <a:ext cx="3860800" cy="365125"/>
          </a:xfrm>
          <a:prstGeom prst="rect">
            <a:avLst/>
          </a:prstGeom>
        </p:spPr>
        <p:txBody>
          <a:bodyPr/>
          <a:lstStyle/>
          <a:p>
            <a:endParaRPr lang="en-AU"/>
          </a:p>
        </p:txBody>
      </p:sp>
      <p:sp>
        <p:nvSpPr>
          <p:cNvPr id="4" name="Slide Number Placeholder 3"/>
          <p:cNvSpPr>
            <a:spLocks noGrp="1"/>
          </p:cNvSpPr>
          <p:nvPr>
            <p:ph type="sldNum" sz="quarter" idx="12"/>
          </p:nvPr>
        </p:nvSpPr>
        <p:spPr>
          <a:xfrm>
            <a:off x="8737600" y="6356352"/>
            <a:ext cx="2844800" cy="365125"/>
          </a:xfrm>
          <a:prstGeom prst="rect">
            <a:avLst/>
          </a:prstGeom>
        </p:spPr>
        <p:txBody>
          <a:bodyPr/>
          <a:lstStyle/>
          <a:p>
            <a:fld id="{7B723FEA-6927-444A-9464-699AF72E4605}" type="slidenum">
              <a:rPr lang="en-AU" smtClean="0"/>
              <a:t>‹#›</a:t>
            </a:fld>
            <a:endParaRPr lang="en-AU"/>
          </a:p>
        </p:txBody>
      </p:sp>
    </p:spTree>
    <p:extLst>
      <p:ext uri="{BB962C8B-B14F-4D97-AF65-F5344CB8AC3E}">
        <p14:creationId xmlns:p14="http://schemas.microsoft.com/office/powerpoint/2010/main" val="26100847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ED2FFB32-BFEF-4A71-A7D1-63EBA81BB241}" type="datetimeFigureOut">
              <a:rPr lang="en-AU" smtClean="0">
                <a:solidFill>
                  <a:prstClr val="black">
                    <a:tint val="75000"/>
                  </a:prstClr>
                </a:solidFill>
              </a:rPr>
              <a:pPr/>
              <a:t>18/03/2019</a:t>
            </a:fld>
            <a:endParaRPr lang="en-AU"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AU" dirty="0">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25EF3D68-C54B-432C-BF0C-48C9F7CEEAF8}" type="slidenum">
              <a:rPr lang="en-AU" smtClean="0">
                <a:solidFill>
                  <a:prstClr val="black">
                    <a:tint val="75000"/>
                  </a:prstClr>
                </a:solidFill>
              </a:rPr>
              <a:pPr/>
              <a:t>‹#›</a:t>
            </a:fld>
            <a:endParaRPr lang="en-AU">
              <a:solidFill>
                <a:prstClr val="black">
                  <a:tint val="75000"/>
                </a:prstClr>
              </a:solidFill>
            </a:endParaRPr>
          </a:p>
        </p:txBody>
      </p:sp>
      <p:pic>
        <p:nvPicPr>
          <p:cNvPr id="7" name="Picture 2" descr="C:\Users\DavieR01\AppData\Local\Temp\OBJECTIVE\footer Upated (A946742)#3.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41839"/>
          <a:stretch/>
        </p:blipFill>
        <p:spPr bwMode="auto">
          <a:xfrm>
            <a:off x="623392" y="5944500"/>
            <a:ext cx="5135893" cy="77806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DavieR01\AppData\Local\Temp\OBJECTIVE\Brand SA GOSA logo#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840417" y="5661849"/>
            <a:ext cx="1767857" cy="106071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9840416" y="20179"/>
            <a:ext cx="2336555" cy="1440160"/>
            <a:chOff x="7380312" y="15134"/>
            <a:chExt cx="1752416" cy="1080120"/>
          </a:xfrm>
        </p:grpSpPr>
        <p:sp>
          <p:nvSpPr>
            <p:cNvPr id="8" name="Rectangle 7"/>
            <p:cNvSpPr/>
            <p:nvPr userDrawn="1"/>
          </p:nvSpPr>
          <p:spPr>
            <a:xfrm>
              <a:off x="7380312" y="15134"/>
              <a:ext cx="1752416" cy="10801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400">
                <a:solidFill>
                  <a:prstClr val="white"/>
                </a:solidFill>
              </a:endParaRPr>
            </a:p>
          </p:txBody>
        </p:sp>
        <p:pic>
          <p:nvPicPr>
            <p:cNvPr id="2051" name="Picture 3" descr="C:\Users\DavieR01\AppData\Local\Temp\OBJECTIVE\SBC_Positive_H_Colour with tagline#3.jpg"/>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7524328" y="123478"/>
              <a:ext cx="1499893" cy="78553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963332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4="http://schemas.microsoft.com/office/powerpoint/2010/main">
    <mc:Choice Requires="p14">
      <p:transition p14:dur="10"/>
    </mc:Choice>
    <mc:Fallback xmlns="">
      <p:transition/>
    </mc:Fallback>
  </mc:AlternateContent>
  <p:hf sldNum="0" hdr="0" ftr="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9.jpeg"/><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7.png"/><Relationship Id="rId18" Type="http://schemas.microsoft.com/office/2007/relationships/hdphoto" Target="../media/hdphoto7.wdp"/><Relationship Id="rId3" Type="http://schemas.openxmlformats.org/officeDocument/2006/relationships/image" Target="../media/image11.jpeg"/><Relationship Id="rId7" Type="http://schemas.microsoft.com/office/2007/relationships/hdphoto" Target="../media/hdphoto2.wdp"/><Relationship Id="rId12" Type="http://schemas.microsoft.com/office/2007/relationships/hdphoto" Target="../media/hdphoto4.wdp"/><Relationship Id="rId17" Type="http://schemas.openxmlformats.org/officeDocument/2006/relationships/image" Target="../media/image19.jpeg"/><Relationship Id="rId2" Type="http://schemas.openxmlformats.org/officeDocument/2006/relationships/notesSlide" Target="../notesSlides/notesSlide16.xml"/><Relationship Id="rId16" Type="http://schemas.microsoft.com/office/2007/relationships/hdphoto" Target="../media/hdphoto6.wdp"/><Relationship Id="rId1" Type="http://schemas.openxmlformats.org/officeDocument/2006/relationships/slideLayout" Target="../slideLayouts/slideLayout1.xml"/><Relationship Id="rId6" Type="http://schemas.openxmlformats.org/officeDocument/2006/relationships/image" Target="../media/image13.jpeg"/><Relationship Id="rId11" Type="http://schemas.openxmlformats.org/officeDocument/2006/relationships/image" Target="../media/image16.png"/><Relationship Id="rId5" Type="http://schemas.openxmlformats.org/officeDocument/2006/relationships/image" Target="../media/image12.emf"/><Relationship Id="rId15" Type="http://schemas.openxmlformats.org/officeDocument/2006/relationships/image" Target="../media/image18.jpeg"/><Relationship Id="rId10" Type="http://schemas.microsoft.com/office/2007/relationships/hdphoto" Target="../media/hdphoto3.wdp"/><Relationship Id="rId4" Type="http://schemas.microsoft.com/office/2007/relationships/hdphoto" Target="../media/hdphoto1.wdp"/><Relationship Id="rId9" Type="http://schemas.openxmlformats.org/officeDocument/2006/relationships/image" Target="../media/image15.jpeg"/><Relationship Id="rId14" Type="http://schemas.microsoft.com/office/2007/relationships/hdphoto" Target="../media/hdphoto5.wdp"/></Relationships>
</file>

<file path=ppt/slides/_rels/slide17.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20.png"/><Relationship Id="rId7"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microsoft.com/office/2007/relationships/hdphoto" Target="../media/hdphoto9.wdp"/><Relationship Id="rId5" Type="http://schemas.openxmlformats.org/officeDocument/2006/relationships/image" Target="../media/image21.png"/><Relationship Id="rId4" Type="http://schemas.microsoft.com/office/2007/relationships/hdphoto" Target="../media/hdphoto8.wdp"/></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195"/>
            <a:ext cx="12192000" cy="6860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 name="Group 8"/>
          <p:cNvGrpSpPr/>
          <p:nvPr/>
        </p:nvGrpSpPr>
        <p:grpSpPr>
          <a:xfrm>
            <a:off x="379039" y="5415578"/>
            <a:ext cx="11568608" cy="1077218"/>
            <a:chOff x="352823" y="4580938"/>
            <a:chExt cx="8579647" cy="909848"/>
          </a:xfrm>
        </p:grpSpPr>
        <p:sp>
          <p:nvSpPr>
            <p:cNvPr id="10" name="TextBox 9"/>
            <p:cNvSpPr txBox="1"/>
            <p:nvPr/>
          </p:nvSpPr>
          <p:spPr>
            <a:xfrm>
              <a:off x="352823" y="4580938"/>
              <a:ext cx="8579647" cy="909848"/>
            </a:xfrm>
            <a:prstGeom prst="rect">
              <a:avLst/>
            </a:prstGeom>
            <a:solidFill>
              <a:schemeClr val="bg1"/>
            </a:solidFill>
          </p:spPr>
          <p:txBody>
            <a:bodyPr wrap="square" rtlCol="0">
              <a:spAutoFit/>
            </a:bodyPr>
            <a:lstStyle/>
            <a:p>
              <a:r>
                <a:rPr lang="en-AU" sz="3200" b="1" dirty="0">
                  <a:effectLst>
                    <a:outerShdw blurRad="38100" dist="38100" dir="2700000" algn="tl">
                      <a:srgbClr val="000000">
                        <a:alpha val="43137"/>
                      </a:srgbClr>
                    </a:outerShdw>
                  </a:effectLst>
                </a:rPr>
                <a:t>Adjudicate Today </a:t>
              </a:r>
            </a:p>
            <a:p>
              <a:r>
                <a:rPr lang="en-AU" sz="3200" b="1" dirty="0">
                  <a:effectLst>
                    <a:outerShdw blurRad="38100" dist="38100" dir="2700000" algn="tl">
                      <a:srgbClr val="000000">
                        <a:alpha val="43137"/>
                      </a:srgbClr>
                    </a:outerShdw>
                  </a:effectLst>
                </a:rPr>
                <a:t>Annual Adjudicator Seminar – 22</a:t>
              </a:r>
              <a:r>
                <a:rPr lang="en-AU" sz="3200" b="1" baseline="30000" dirty="0">
                  <a:effectLst>
                    <a:outerShdw blurRad="38100" dist="38100" dir="2700000" algn="tl">
                      <a:srgbClr val="000000">
                        <a:alpha val="43137"/>
                      </a:srgbClr>
                    </a:outerShdw>
                  </a:effectLst>
                </a:rPr>
                <a:t>nd</a:t>
              </a:r>
              <a:r>
                <a:rPr lang="en-AU" sz="3200" b="1" dirty="0">
                  <a:effectLst>
                    <a:outerShdw blurRad="38100" dist="38100" dir="2700000" algn="tl">
                      <a:srgbClr val="000000">
                        <a:alpha val="43137"/>
                      </a:srgbClr>
                    </a:outerShdw>
                  </a:effectLst>
                </a:rPr>
                <a:t> March 2019</a:t>
              </a:r>
              <a:endParaRPr lang="en-AU" sz="3200" dirty="0">
                <a:latin typeface="Arial" panose="020B0604020202020204" pitchFamily="34" charset="0"/>
                <a:cs typeface="Arial" panose="020B0604020202020204" pitchFamily="34" charset="0"/>
              </a:endParaRPr>
            </a:p>
          </p:txBody>
        </p:sp>
        <p:pic>
          <p:nvPicPr>
            <p:cNvPr id="11" name="Picture 2" descr="C:\Users\DavieR01\AppData\Local\Temp\OBJECTIVE\SBC_Positive_H_Colour with tagline#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61823" y="4787695"/>
              <a:ext cx="1141120" cy="59763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DavieR01\AppData\Local\Temp\OBJECTIVE\Brand SA GOSA logo#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78989" y="4787695"/>
              <a:ext cx="1080120" cy="64807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646230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ctrTitle"/>
          </p:nvPr>
        </p:nvSpPr>
        <p:spPr>
          <a:xfrm>
            <a:off x="338336" y="980728"/>
            <a:ext cx="11515328" cy="1470025"/>
          </a:xfrm>
        </p:spPr>
        <p:txBody>
          <a:bodyPr/>
          <a:lstStyle/>
          <a:p>
            <a:r>
              <a:rPr lang="en-AU" altLang="en-US" sz="4400" b="1" i="1" dirty="0"/>
              <a:t>Building and Construction Industry Dispute Resolution Code</a:t>
            </a:r>
          </a:p>
        </p:txBody>
      </p:sp>
      <p:sp>
        <p:nvSpPr>
          <p:cNvPr id="80899" name="Content Placeholder 2"/>
          <p:cNvSpPr>
            <a:spLocks noGrp="1"/>
          </p:cNvSpPr>
          <p:nvPr>
            <p:ph type="subTitle" idx="1"/>
          </p:nvPr>
        </p:nvSpPr>
        <p:spPr>
          <a:xfrm>
            <a:off x="623392" y="2564904"/>
            <a:ext cx="11137237" cy="1368557"/>
          </a:xfrm>
        </p:spPr>
        <p:txBody>
          <a:bodyPr/>
          <a:lstStyle/>
          <a:p>
            <a:pPr marL="380990" indent="-380990" algn="l">
              <a:buFont typeface="Arial" panose="020B0604020202020204" pitchFamily="34" charset="0"/>
              <a:buChar char="•"/>
            </a:pPr>
            <a:r>
              <a:rPr lang="en-AU" sz="2400" dirty="0"/>
              <a:t>The new </a:t>
            </a:r>
            <a:r>
              <a:rPr lang="en-AU" sz="2400" b="1" i="1" dirty="0"/>
              <a:t>Fair Trading (Building and Construction Industry Dispute Resolution Code) Regulations 2017</a:t>
            </a:r>
            <a:r>
              <a:rPr lang="en-AU" sz="2400" dirty="0"/>
              <a:t> – was developed under the </a:t>
            </a:r>
            <a:r>
              <a:rPr lang="en-AU" sz="2400" i="1" dirty="0"/>
              <a:t>Fair Trading Act 1987 </a:t>
            </a:r>
            <a:r>
              <a:rPr lang="en-AU" sz="2400" dirty="0"/>
              <a:t>and came into effect on 5 December 2017</a:t>
            </a:r>
          </a:p>
          <a:p>
            <a:pPr lvl="0" algn="l"/>
            <a:endParaRPr lang="en-AU" sz="2400" i="1" dirty="0"/>
          </a:p>
          <a:p>
            <a:pPr marL="380990" indent="-380990" algn="l">
              <a:buFont typeface="Arial" panose="020B0604020202020204" pitchFamily="34" charset="0"/>
              <a:buChar char="•"/>
            </a:pPr>
            <a:r>
              <a:rPr lang="en-AU" sz="2400" dirty="0"/>
              <a:t>The Code mirrors the 5 other Industry Codes (Farming, Newsagency, Motor Vehicles, Franchising, Mining and Farmers) that provide the Commissioner with extra powers to compel disputing parties to participate in an alternative dispute resolution - including ‘good faith’ mediation   </a:t>
            </a:r>
          </a:p>
          <a:p>
            <a:pPr algn="l"/>
            <a:r>
              <a:rPr lang="en-AU" sz="2400" dirty="0"/>
              <a:t> </a:t>
            </a:r>
          </a:p>
          <a:p>
            <a:pPr algn="l">
              <a:spcAft>
                <a:spcPts val="1067"/>
              </a:spcAft>
            </a:pPr>
            <a:endParaRPr lang="en-AU" sz="2400" b="1" dirty="0">
              <a:ea typeface="Times New Roman"/>
              <a:cs typeface="Times New Roman"/>
            </a:endParaRPr>
          </a:p>
        </p:txBody>
      </p:sp>
      <p:sp>
        <p:nvSpPr>
          <p:cNvPr id="5" name="Content Placeholder 2"/>
          <p:cNvSpPr txBox="1">
            <a:spLocks/>
          </p:cNvSpPr>
          <p:nvPr/>
        </p:nvSpPr>
        <p:spPr>
          <a:xfrm>
            <a:off x="143339" y="1508787"/>
            <a:ext cx="11425269" cy="4128459"/>
          </a:xfrm>
          <a:prstGeom prst="rect">
            <a:avLst/>
          </a:prstGeom>
        </p:spPr>
        <p:txBody>
          <a:bodyPr/>
          <a:lstStyle>
            <a:lvl1pPr marL="0" indent="0" algn="ctr" defTabSz="914400" rtl="0" eaLnBrk="1" latinLnBrk="0" hangingPunct="1">
              <a:spcBef>
                <a:spcPct val="20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endParaRPr lang="en-AU" altLang="en-US" dirty="0">
              <a:latin typeface="+mn-lt"/>
            </a:endParaRPr>
          </a:p>
        </p:txBody>
      </p:sp>
    </p:spTree>
    <p:extLst>
      <p:ext uri="{BB962C8B-B14F-4D97-AF65-F5344CB8AC3E}">
        <p14:creationId xmlns:p14="http://schemas.microsoft.com/office/powerpoint/2010/main" val="15833817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Content Placeholder 2"/>
          <p:cNvSpPr>
            <a:spLocks noGrp="1"/>
          </p:cNvSpPr>
          <p:nvPr>
            <p:ph type="subTitle" idx="1"/>
          </p:nvPr>
        </p:nvSpPr>
        <p:spPr>
          <a:xfrm>
            <a:off x="767408" y="2420888"/>
            <a:ext cx="10993221" cy="3672408"/>
          </a:xfrm>
        </p:spPr>
        <p:txBody>
          <a:bodyPr/>
          <a:lstStyle/>
          <a:p>
            <a:pPr marL="380990" indent="-380990" algn="l">
              <a:buFont typeface="Arial" panose="020B0604020202020204" pitchFamily="34" charset="0"/>
              <a:buChar char="•"/>
            </a:pPr>
            <a:r>
              <a:rPr lang="en-AU" sz="2400" dirty="0"/>
              <a:t>Participants in the building and construction industry can </a:t>
            </a:r>
            <a:r>
              <a:rPr lang="en-AU" sz="2400" b="1" i="1" dirty="0"/>
              <a:t>apply</a:t>
            </a:r>
            <a:r>
              <a:rPr lang="en-AU" sz="2400" dirty="0"/>
              <a:t> to the Small Business Commissioner for dispute resolution under the Code</a:t>
            </a:r>
          </a:p>
          <a:p>
            <a:pPr algn="l"/>
            <a:endParaRPr lang="en-AU" sz="2400" dirty="0"/>
          </a:p>
          <a:p>
            <a:pPr marL="380990" indent="-380990" algn="l">
              <a:spcBef>
                <a:spcPts val="0"/>
              </a:spcBef>
              <a:buFont typeface="Arial" panose="020B0604020202020204" pitchFamily="34" charset="0"/>
              <a:buChar char="•"/>
            </a:pPr>
            <a:r>
              <a:rPr lang="en-AU" sz="2400" dirty="0"/>
              <a:t>However, the Code can only be </a:t>
            </a:r>
            <a:r>
              <a:rPr lang="en-AU" sz="2400" b="1" i="1" dirty="0"/>
              <a:t>activated</a:t>
            </a:r>
            <a:r>
              <a:rPr lang="en-AU" sz="2400" dirty="0"/>
              <a:t> by the Small Business Commissioner</a:t>
            </a:r>
          </a:p>
          <a:p>
            <a:pPr algn="l"/>
            <a:endParaRPr lang="en-AU" sz="2400" dirty="0"/>
          </a:p>
          <a:p>
            <a:pPr marL="380990" indent="-380990" algn="l">
              <a:spcBef>
                <a:spcPts val="0"/>
              </a:spcBef>
              <a:buFont typeface="Arial" panose="020B0604020202020204" pitchFamily="34" charset="0"/>
              <a:buChar char="•"/>
            </a:pPr>
            <a:r>
              <a:rPr lang="en-AU" sz="2400" dirty="0"/>
              <a:t>Applicant needs to satisfy the Small Business Commissioner </a:t>
            </a:r>
          </a:p>
          <a:p>
            <a:pPr marL="990575" lvl="1" indent="-380990" algn="l">
              <a:spcBef>
                <a:spcPts val="600"/>
              </a:spcBef>
              <a:buFont typeface="Arial" panose="020B0604020202020204" pitchFamily="34" charset="0"/>
              <a:buChar char="•"/>
            </a:pPr>
            <a:r>
              <a:rPr lang="en-AU" sz="2400" dirty="0">
                <a:solidFill>
                  <a:schemeClr val="tx1"/>
                </a:solidFill>
                <a:latin typeface="Arial" panose="020B0604020202020204" pitchFamily="34" charset="0"/>
                <a:cs typeface="Arial" panose="020B0604020202020204" pitchFamily="34" charset="0"/>
              </a:rPr>
              <a:t>they have attempted to resolve the dispute; and</a:t>
            </a:r>
          </a:p>
          <a:p>
            <a:pPr marL="990575" lvl="1" indent="-380990" algn="l">
              <a:spcBef>
                <a:spcPts val="600"/>
              </a:spcBef>
              <a:buFont typeface="Arial" panose="020B0604020202020204" pitchFamily="34" charset="0"/>
              <a:buChar char="•"/>
            </a:pPr>
            <a:r>
              <a:rPr lang="en-AU" sz="2400" dirty="0">
                <a:solidFill>
                  <a:schemeClr val="tx1"/>
                </a:solidFill>
                <a:latin typeface="Arial" panose="020B0604020202020204" pitchFamily="34" charset="0"/>
                <a:cs typeface="Arial" panose="020B0604020202020204" pitchFamily="34" charset="0"/>
              </a:rPr>
              <a:t>the dispute is not frivolous or vexatious</a:t>
            </a:r>
          </a:p>
          <a:p>
            <a:pPr lvl="0" algn="l"/>
            <a:endParaRPr lang="en-AU" sz="2400" i="1" dirty="0"/>
          </a:p>
          <a:p>
            <a:pPr algn="l"/>
            <a:r>
              <a:rPr lang="en-AU" sz="2400" dirty="0"/>
              <a:t> </a:t>
            </a:r>
          </a:p>
          <a:p>
            <a:pPr algn="l">
              <a:spcAft>
                <a:spcPts val="1067"/>
              </a:spcAft>
            </a:pPr>
            <a:endParaRPr lang="en-AU" sz="2400" b="1" dirty="0">
              <a:ea typeface="Times New Roman"/>
              <a:cs typeface="Times New Roman"/>
            </a:endParaRPr>
          </a:p>
        </p:txBody>
      </p:sp>
      <p:sp>
        <p:nvSpPr>
          <p:cNvPr id="5" name="Content Placeholder 2"/>
          <p:cNvSpPr txBox="1">
            <a:spLocks/>
          </p:cNvSpPr>
          <p:nvPr/>
        </p:nvSpPr>
        <p:spPr>
          <a:xfrm>
            <a:off x="143339" y="1508787"/>
            <a:ext cx="11425269" cy="4128459"/>
          </a:xfrm>
          <a:prstGeom prst="rect">
            <a:avLst/>
          </a:prstGeom>
        </p:spPr>
        <p:txBody>
          <a:bodyPr/>
          <a:lstStyle>
            <a:lvl1pPr marL="0" indent="0" algn="ctr" defTabSz="914400" rtl="0" eaLnBrk="1" latinLnBrk="0" hangingPunct="1">
              <a:spcBef>
                <a:spcPct val="20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endParaRPr lang="en-AU" altLang="en-US" dirty="0">
              <a:latin typeface="+mn-lt"/>
            </a:endParaRPr>
          </a:p>
        </p:txBody>
      </p:sp>
      <p:sp>
        <p:nvSpPr>
          <p:cNvPr id="7" name="Title 1">
            <a:extLst>
              <a:ext uri="{FF2B5EF4-FFF2-40B4-BE49-F238E27FC236}">
                <a16:creationId xmlns:a16="http://schemas.microsoft.com/office/drawing/2014/main" id="{F9BB8C28-C7A3-41BD-A013-96BD3B573727}"/>
              </a:ext>
            </a:extLst>
          </p:cNvPr>
          <p:cNvSpPr>
            <a:spLocks noGrp="1"/>
          </p:cNvSpPr>
          <p:nvPr>
            <p:ph type="ctrTitle"/>
          </p:nvPr>
        </p:nvSpPr>
        <p:spPr>
          <a:xfrm>
            <a:off x="338336" y="980728"/>
            <a:ext cx="11515328" cy="1470025"/>
          </a:xfrm>
        </p:spPr>
        <p:txBody>
          <a:bodyPr/>
          <a:lstStyle/>
          <a:p>
            <a:r>
              <a:rPr lang="en-AU" altLang="en-US" sz="4400" b="1" i="1" dirty="0"/>
              <a:t>Building and Construction Industry Dispute Resolution Code</a:t>
            </a:r>
          </a:p>
        </p:txBody>
      </p:sp>
    </p:spTree>
    <p:extLst>
      <p:ext uri="{BB962C8B-B14F-4D97-AF65-F5344CB8AC3E}">
        <p14:creationId xmlns:p14="http://schemas.microsoft.com/office/powerpoint/2010/main" val="34070979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Content Placeholder 2"/>
          <p:cNvSpPr>
            <a:spLocks noGrp="1"/>
          </p:cNvSpPr>
          <p:nvPr>
            <p:ph type="subTitle" idx="1"/>
          </p:nvPr>
        </p:nvSpPr>
        <p:spPr>
          <a:xfrm>
            <a:off x="527382" y="2420888"/>
            <a:ext cx="11233247" cy="3600400"/>
          </a:xfrm>
        </p:spPr>
        <p:txBody>
          <a:bodyPr/>
          <a:lstStyle/>
          <a:p>
            <a:pPr marL="457189" indent="-457189" algn="l">
              <a:buFont typeface="Arial" panose="020B0604020202020204" pitchFamily="34" charset="0"/>
              <a:buChar char="•"/>
            </a:pPr>
            <a:r>
              <a:rPr lang="en-AU" sz="2400" dirty="0"/>
              <a:t>Under the Code, the Commissioner has the power to require parties to:</a:t>
            </a:r>
            <a:br>
              <a:rPr lang="en-AU" sz="2400" dirty="0"/>
            </a:br>
            <a:endParaRPr lang="en-AU" sz="2400" dirty="0"/>
          </a:p>
          <a:p>
            <a:pPr marL="1066773" lvl="1" indent="-457189" algn="l">
              <a:buFont typeface="Arial" panose="020B0604020202020204" pitchFamily="34" charset="0"/>
              <a:buChar char="•"/>
            </a:pPr>
            <a:r>
              <a:rPr lang="en-AU" sz="2400" dirty="0">
                <a:solidFill>
                  <a:schemeClr val="tx1"/>
                </a:solidFill>
                <a:latin typeface="Arial" panose="020B0604020202020204" pitchFamily="34" charset="0"/>
                <a:cs typeface="Arial" panose="020B0604020202020204" pitchFamily="34" charset="0"/>
              </a:rPr>
              <a:t>attend meetings;</a:t>
            </a:r>
          </a:p>
          <a:p>
            <a:pPr marL="1066773" lvl="1" indent="-457189" algn="l">
              <a:buFont typeface="Arial" panose="020B0604020202020204" pitchFamily="34" charset="0"/>
              <a:buChar char="•"/>
            </a:pPr>
            <a:r>
              <a:rPr lang="en-AU" sz="2400" dirty="0">
                <a:solidFill>
                  <a:schemeClr val="tx1"/>
                </a:solidFill>
                <a:latin typeface="Arial" panose="020B0604020202020204" pitchFamily="34" charset="0"/>
                <a:cs typeface="Arial" panose="020B0604020202020204" pitchFamily="34" charset="0"/>
              </a:rPr>
              <a:t>exchange information;</a:t>
            </a:r>
          </a:p>
          <a:p>
            <a:pPr marL="1066773" lvl="1" indent="-457189" algn="l">
              <a:buFont typeface="Arial" panose="020B0604020202020204" pitchFamily="34" charset="0"/>
              <a:buChar char="•"/>
            </a:pPr>
            <a:r>
              <a:rPr lang="en-AU" sz="2400" dirty="0">
                <a:solidFill>
                  <a:schemeClr val="tx1"/>
                </a:solidFill>
                <a:latin typeface="Arial" panose="020B0604020202020204" pitchFamily="34" charset="0"/>
                <a:cs typeface="Arial" panose="020B0604020202020204" pitchFamily="34" charset="0"/>
              </a:rPr>
              <a:t>answer questions; and</a:t>
            </a:r>
          </a:p>
          <a:p>
            <a:pPr marL="1066773" lvl="1" indent="-457189" algn="l">
              <a:buFont typeface="Arial" panose="020B0604020202020204" pitchFamily="34" charset="0"/>
              <a:buChar char="•"/>
            </a:pPr>
            <a:r>
              <a:rPr lang="en-AU" sz="2400" dirty="0">
                <a:solidFill>
                  <a:schemeClr val="tx1"/>
                </a:solidFill>
                <a:latin typeface="Arial" panose="020B0604020202020204" pitchFamily="34" charset="0"/>
                <a:cs typeface="Arial" panose="020B0604020202020204" pitchFamily="34" charset="0"/>
              </a:rPr>
              <a:t>participate in alternative dispute resolution process </a:t>
            </a:r>
          </a:p>
          <a:p>
            <a:pPr marL="1066773" lvl="1" indent="-457189" algn="l">
              <a:buFont typeface="Arial" panose="020B0604020202020204" pitchFamily="34" charset="0"/>
              <a:buChar char="•"/>
            </a:pPr>
            <a:r>
              <a:rPr lang="en-AU" sz="2400" dirty="0">
                <a:solidFill>
                  <a:schemeClr val="tx1"/>
                </a:solidFill>
                <a:latin typeface="Arial" panose="020B0604020202020204" pitchFamily="34" charset="0"/>
                <a:cs typeface="Arial" panose="020B0604020202020204" pitchFamily="34" charset="0"/>
              </a:rPr>
              <a:t>engage a technical expert to assist</a:t>
            </a:r>
          </a:p>
          <a:p>
            <a:pPr algn="l" fontAlgn="base" hangingPunct="0"/>
            <a:endParaRPr lang="en-AU" sz="2667" dirty="0"/>
          </a:p>
          <a:p>
            <a:pPr algn="l" fontAlgn="base" hangingPunct="0"/>
            <a:endParaRPr lang="en-AU" sz="2667" dirty="0"/>
          </a:p>
          <a:p>
            <a:pPr algn="l" fontAlgn="base" hangingPunct="0"/>
            <a:endParaRPr lang="en-AU" sz="2667" dirty="0"/>
          </a:p>
          <a:p>
            <a:pPr algn="l" fontAlgn="base" hangingPunct="0"/>
            <a:endParaRPr lang="en-AU" sz="2667" dirty="0"/>
          </a:p>
          <a:p>
            <a:pPr algn="l" fontAlgn="base" hangingPunct="0"/>
            <a:endParaRPr lang="en-AU" sz="2667" dirty="0"/>
          </a:p>
          <a:p>
            <a:pPr algn="l" fontAlgn="base" hangingPunct="0"/>
            <a:endParaRPr lang="en-AU" sz="2667" dirty="0"/>
          </a:p>
          <a:p>
            <a:pPr algn="l" fontAlgn="base" hangingPunct="0"/>
            <a:endParaRPr lang="en-AU" sz="2667" dirty="0"/>
          </a:p>
          <a:p>
            <a:pPr algn="l" fontAlgn="base" hangingPunct="0"/>
            <a:r>
              <a:rPr lang="en-AU" sz="1867" dirty="0"/>
              <a:t> </a:t>
            </a:r>
          </a:p>
          <a:p>
            <a:pPr algn="l" fontAlgn="base" hangingPunct="0"/>
            <a:r>
              <a:rPr lang="en-AU" sz="2400" dirty="0"/>
              <a:t> </a:t>
            </a:r>
          </a:p>
          <a:p>
            <a:pPr algn="l">
              <a:spcAft>
                <a:spcPts val="1067"/>
              </a:spcAft>
            </a:pPr>
            <a:endParaRPr lang="en-AU" sz="2400" b="1" dirty="0">
              <a:ea typeface="Times New Roman"/>
              <a:cs typeface="Times New Roman"/>
            </a:endParaRPr>
          </a:p>
        </p:txBody>
      </p:sp>
      <p:sp>
        <p:nvSpPr>
          <p:cNvPr id="5" name="Content Placeholder 2"/>
          <p:cNvSpPr txBox="1">
            <a:spLocks/>
          </p:cNvSpPr>
          <p:nvPr/>
        </p:nvSpPr>
        <p:spPr>
          <a:xfrm>
            <a:off x="527382" y="1604797"/>
            <a:ext cx="11425269" cy="4128459"/>
          </a:xfrm>
          <a:prstGeom prst="rect">
            <a:avLst/>
          </a:prstGeom>
        </p:spPr>
        <p:txBody>
          <a:bodyPr/>
          <a:lstStyle>
            <a:lvl1pPr marL="0" indent="0" algn="ctr" defTabSz="914400" rtl="0" eaLnBrk="1" latinLnBrk="0" hangingPunct="1">
              <a:spcBef>
                <a:spcPct val="20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endParaRPr lang="en-AU" altLang="en-US" dirty="0">
              <a:latin typeface="+mn-lt"/>
            </a:endParaRPr>
          </a:p>
        </p:txBody>
      </p:sp>
      <p:sp>
        <p:nvSpPr>
          <p:cNvPr id="7" name="Title 1">
            <a:extLst>
              <a:ext uri="{FF2B5EF4-FFF2-40B4-BE49-F238E27FC236}">
                <a16:creationId xmlns:a16="http://schemas.microsoft.com/office/drawing/2014/main" id="{61EBBE4C-7BD9-44F1-A96B-C9A1172AB6F3}"/>
              </a:ext>
            </a:extLst>
          </p:cNvPr>
          <p:cNvSpPr>
            <a:spLocks noGrp="1"/>
          </p:cNvSpPr>
          <p:nvPr>
            <p:ph type="ctrTitle"/>
          </p:nvPr>
        </p:nvSpPr>
        <p:spPr>
          <a:xfrm>
            <a:off x="338336" y="980728"/>
            <a:ext cx="11515328" cy="1470025"/>
          </a:xfrm>
        </p:spPr>
        <p:txBody>
          <a:bodyPr/>
          <a:lstStyle/>
          <a:p>
            <a:r>
              <a:rPr lang="en-AU" altLang="en-US" sz="4400" b="1" i="1" dirty="0"/>
              <a:t>Building and Construction Industry Dispute Resolution Code</a:t>
            </a:r>
          </a:p>
        </p:txBody>
      </p:sp>
    </p:spTree>
    <p:extLst>
      <p:ext uri="{BB962C8B-B14F-4D97-AF65-F5344CB8AC3E}">
        <p14:creationId xmlns:p14="http://schemas.microsoft.com/office/powerpoint/2010/main" val="12129525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7408" y="2727394"/>
            <a:ext cx="10566400" cy="2365243"/>
          </a:xfrm>
        </p:spPr>
        <p:txBody>
          <a:bodyPr/>
          <a:lstStyle/>
          <a:p>
            <a:r>
              <a:rPr lang="en-AU" sz="2400" dirty="0">
                <a:latin typeface="Arial" panose="020B0604020202020204" pitchFamily="34" charset="0"/>
                <a:cs typeface="Arial" panose="020B0604020202020204" pitchFamily="34" charset="0"/>
              </a:rPr>
              <a:t>2 levels of penalties for breaches of the  Industry Codes under the </a:t>
            </a:r>
            <a:r>
              <a:rPr lang="en-AU" sz="2400" i="1" dirty="0">
                <a:latin typeface="Arial" panose="020B0604020202020204" pitchFamily="34" charset="0"/>
                <a:cs typeface="Arial" panose="020B0604020202020204" pitchFamily="34" charset="0"/>
              </a:rPr>
              <a:t>Fair Trading Act 1987 - </a:t>
            </a:r>
            <a:r>
              <a:rPr lang="en-AU" sz="2400" dirty="0">
                <a:latin typeface="Arial" panose="020B0604020202020204" pitchFamily="34" charset="0"/>
                <a:cs typeface="Arial" panose="020B0604020202020204" pitchFamily="34" charset="0"/>
              </a:rPr>
              <a:t>a civil expiation notice for breaches of a particular Code, or prosecution for a civil penalty of up to $50 000 for a corporation </a:t>
            </a:r>
            <a:br>
              <a:rPr lang="en-AU" sz="2400" dirty="0">
                <a:latin typeface="Arial" panose="020B0604020202020204" pitchFamily="34" charset="0"/>
                <a:cs typeface="Arial" panose="020B0604020202020204" pitchFamily="34" charset="0"/>
              </a:rPr>
            </a:br>
            <a:r>
              <a:rPr lang="en-AU" sz="2400" dirty="0">
                <a:latin typeface="Arial" panose="020B0604020202020204" pitchFamily="34" charset="0"/>
                <a:cs typeface="Arial" panose="020B0604020202020204" pitchFamily="34" charset="0"/>
              </a:rPr>
              <a:t>(or $10 000 for a natural person) </a:t>
            </a:r>
            <a:br>
              <a:rPr lang="en-AU" sz="2400" dirty="0">
                <a:latin typeface="Arial" panose="020B0604020202020204" pitchFamily="34" charset="0"/>
                <a:cs typeface="Arial" panose="020B0604020202020204" pitchFamily="34" charset="0"/>
              </a:rPr>
            </a:br>
            <a:br>
              <a:rPr lang="en-AU" sz="2400" dirty="0">
                <a:latin typeface="Arial" panose="020B0604020202020204" pitchFamily="34" charset="0"/>
                <a:cs typeface="Arial" panose="020B0604020202020204" pitchFamily="34" charset="0"/>
              </a:rPr>
            </a:br>
            <a:endParaRPr lang="en-AU" sz="2400" dirty="0">
              <a:latin typeface="Arial" panose="020B0604020202020204" pitchFamily="34" charset="0"/>
              <a:cs typeface="Arial" panose="020B0604020202020204" pitchFamily="34" charset="0"/>
            </a:endParaRPr>
          </a:p>
          <a:p>
            <a:pPr marL="0" indent="0">
              <a:buNone/>
            </a:pPr>
            <a:endParaRPr lang="en-AU" dirty="0"/>
          </a:p>
        </p:txBody>
      </p:sp>
      <p:sp>
        <p:nvSpPr>
          <p:cNvPr id="5" name="Rectangle 4"/>
          <p:cNvSpPr/>
          <p:nvPr/>
        </p:nvSpPr>
        <p:spPr>
          <a:xfrm>
            <a:off x="812800" y="4677139"/>
            <a:ext cx="10755808" cy="830997"/>
          </a:xfrm>
          <a:prstGeom prst="rect">
            <a:avLst/>
          </a:prstGeom>
        </p:spPr>
        <p:txBody>
          <a:bodyPr wrap="square">
            <a:spAutoFit/>
          </a:bodyPr>
          <a:lstStyle/>
          <a:p>
            <a:pPr marL="457189" indent="-457189">
              <a:buFont typeface="Arial" panose="020B0604020202020204" pitchFamily="34" charset="0"/>
              <a:buChar char="•"/>
            </a:pPr>
            <a:r>
              <a:rPr lang="en-AU" sz="2400" dirty="0">
                <a:latin typeface="Arial" panose="020B0604020202020204" pitchFamily="34" charset="0"/>
                <a:cs typeface="Arial" panose="020B0604020202020204" pitchFamily="34" charset="0"/>
              </a:rPr>
              <a:t>The Code provides for mandatory Alternative Dispute Resolution processes at no, or low cost to participants </a:t>
            </a:r>
          </a:p>
        </p:txBody>
      </p:sp>
      <p:sp>
        <p:nvSpPr>
          <p:cNvPr id="9" name="Title 1">
            <a:extLst>
              <a:ext uri="{FF2B5EF4-FFF2-40B4-BE49-F238E27FC236}">
                <a16:creationId xmlns:a16="http://schemas.microsoft.com/office/drawing/2014/main" id="{76B8231C-ABDA-4035-AE8C-DEA3A6F5C261}"/>
              </a:ext>
            </a:extLst>
          </p:cNvPr>
          <p:cNvSpPr txBox="1">
            <a:spLocks/>
          </p:cNvSpPr>
          <p:nvPr/>
        </p:nvSpPr>
        <p:spPr>
          <a:xfrm>
            <a:off x="338336" y="980728"/>
            <a:ext cx="11515328" cy="1470025"/>
          </a:xfrm>
          <a:prstGeom prst="rect">
            <a:avLst/>
          </a:prstGeom>
        </p:spPr>
        <p:txBody>
          <a:bodyPr/>
          <a:lstStyle>
            <a:lvl1pPr algn="ctr" defTabSz="1219170" rtl="0" eaLnBrk="1" latinLnBrk="0" hangingPunct="1">
              <a:spcBef>
                <a:spcPct val="0"/>
              </a:spcBef>
              <a:buNone/>
              <a:defRPr sz="3200" kern="1200">
                <a:solidFill>
                  <a:schemeClr val="tx1"/>
                </a:solidFill>
                <a:latin typeface="+mj-lt"/>
                <a:ea typeface="+mj-ea"/>
                <a:cs typeface="+mj-cs"/>
              </a:defRPr>
            </a:lvl1pPr>
          </a:lstStyle>
          <a:p>
            <a:r>
              <a:rPr lang="en-AU" altLang="en-US" sz="4400" b="1" i="1" u="sng" dirty="0">
                <a:solidFill>
                  <a:srgbClr val="00B0F0"/>
                </a:solidFill>
                <a:latin typeface="Arial" panose="020B0604020202020204" pitchFamily="34" charset="0"/>
                <a:cs typeface="Arial" panose="020B0604020202020204" pitchFamily="34" charset="0"/>
              </a:rPr>
              <a:t>Building and Construction Industry Dispute Resolution Code</a:t>
            </a:r>
          </a:p>
        </p:txBody>
      </p:sp>
    </p:spTree>
    <p:extLst>
      <p:ext uri="{BB962C8B-B14F-4D97-AF65-F5344CB8AC3E}">
        <p14:creationId xmlns:p14="http://schemas.microsoft.com/office/powerpoint/2010/main" val="38506898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ctrTitle"/>
          </p:nvPr>
        </p:nvSpPr>
        <p:spPr>
          <a:xfrm>
            <a:off x="1415480" y="260649"/>
            <a:ext cx="9859144" cy="756581"/>
          </a:xfrm>
        </p:spPr>
        <p:txBody>
          <a:bodyPr/>
          <a:lstStyle/>
          <a:p>
            <a:r>
              <a:rPr lang="en-AU" altLang="en-US" sz="4400" b="1" dirty="0"/>
              <a:t>Support of the Act</a:t>
            </a:r>
          </a:p>
        </p:txBody>
      </p:sp>
      <p:sp>
        <p:nvSpPr>
          <p:cNvPr id="80899" name="Content Placeholder 2"/>
          <p:cNvSpPr>
            <a:spLocks noGrp="1"/>
          </p:cNvSpPr>
          <p:nvPr>
            <p:ph type="subTitle" idx="1"/>
          </p:nvPr>
        </p:nvSpPr>
        <p:spPr>
          <a:xfrm>
            <a:off x="592627" y="1772816"/>
            <a:ext cx="11089909" cy="4112479"/>
          </a:xfrm>
        </p:spPr>
        <p:txBody>
          <a:bodyPr/>
          <a:lstStyle/>
          <a:p>
            <a:pPr algn="l"/>
            <a:r>
              <a:rPr lang="en-AU" sz="2400" b="1" dirty="0"/>
              <a:t>Education Program Manager:</a:t>
            </a:r>
          </a:p>
          <a:p>
            <a:pPr algn="l"/>
            <a:endParaRPr lang="en-AU" sz="2400" b="1" dirty="0"/>
          </a:p>
          <a:p>
            <a:pPr marL="457189" indent="-457189" algn="l">
              <a:spcBef>
                <a:spcPts val="200"/>
              </a:spcBef>
              <a:buFont typeface="+mj-lt"/>
              <a:buAutoNum type="arabicPeriod"/>
            </a:pPr>
            <a:r>
              <a:rPr lang="en-AU" sz="2400" dirty="0"/>
              <a:t>engages closely with relevant industry associations</a:t>
            </a:r>
          </a:p>
          <a:p>
            <a:pPr marL="457189" indent="-457189" algn="l">
              <a:spcBef>
                <a:spcPts val="200"/>
              </a:spcBef>
              <a:buFont typeface="+mj-lt"/>
              <a:buAutoNum type="arabicPeriod"/>
            </a:pPr>
            <a:r>
              <a:rPr lang="en-AU" sz="2400" dirty="0"/>
              <a:t>supports the delivery of information, education and resources to industry </a:t>
            </a:r>
          </a:p>
          <a:p>
            <a:pPr marL="457189" indent="-457189" algn="l">
              <a:spcBef>
                <a:spcPts val="200"/>
              </a:spcBef>
              <a:buFont typeface="+mj-lt"/>
              <a:buAutoNum type="arabicPeriod"/>
            </a:pPr>
            <a:r>
              <a:rPr lang="en-AU" sz="2400" dirty="0"/>
              <a:t>conducts regular information sessions for sub-contractors</a:t>
            </a:r>
          </a:p>
          <a:p>
            <a:pPr marL="457189" indent="-457189" algn="l">
              <a:spcBef>
                <a:spcPts val="200"/>
              </a:spcBef>
              <a:buFont typeface="+mj-lt"/>
              <a:buAutoNum type="arabicPeriod"/>
            </a:pPr>
            <a:r>
              <a:rPr lang="en-AU" sz="2400" dirty="0"/>
              <a:t>prepares marketing materials including on-line and social media </a:t>
            </a:r>
          </a:p>
          <a:p>
            <a:pPr marL="457189" indent="-457189" algn="l">
              <a:spcBef>
                <a:spcPts val="200"/>
              </a:spcBef>
              <a:buFont typeface="+mj-lt"/>
              <a:buAutoNum type="arabicPeriod"/>
            </a:pPr>
            <a:r>
              <a:rPr lang="en-AU" sz="2400" dirty="0"/>
              <a:t>provides advice and support to the Small Business Commissioner on disputes within the building and construction industry and complaints received under the new </a:t>
            </a:r>
            <a:r>
              <a:rPr lang="en-AU" sz="2400" i="1" dirty="0"/>
              <a:t>Building and Construction Industry Dispute Resolution Code</a:t>
            </a:r>
            <a:endParaRPr lang="en-AU" sz="2400" b="1" dirty="0">
              <a:ea typeface="Times New Roman"/>
              <a:cs typeface="Times New Roman"/>
            </a:endParaRPr>
          </a:p>
        </p:txBody>
      </p:sp>
      <p:sp>
        <p:nvSpPr>
          <p:cNvPr id="5" name="Content Placeholder 2"/>
          <p:cNvSpPr txBox="1">
            <a:spLocks/>
          </p:cNvSpPr>
          <p:nvPr/>
        </p:nvSpPr>
        <p:spPr>
          <a:xfrm>
            <a:off x="527382" y="1604797"/>
            <a:ext cx="11425269" cy="4128459"/>
          </a:xfrm>
          <a:prstGeom prst="rect">
            <a:avLst/>
          </a:prstGeom>
        </p:spPr>
        <p:txBody>
          <a:bodyPr/>
          <a:lstStyle>
            <a:lvl1pPr marL="0" indent="0" algn="ctr" defTabSz="914400" rtl="0" eaLnBrk="1" latinLnBrk="0" hangingPunct="1">
              <a:spcBef>
                <a:spcPct val="20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defTabSz="1219170">
              <a:defRPr/>
            </a:pPr>
            <a:endParaRPr lang="en-AU" altLang="en-US" dirty="0">
              <a:latin typeface="+mn-lt"/>
            </a:endParaRPr>
          </a:p>
        </p:txBody>
      </p:sp>
      <p:sp>
        <p:nvSpPr>
          <p:cNvPr id="2" name="Rectangle 1"/>
          <p:cNvSpPr/>
          <p:nvPr/>
        </p:nvSpPr>
        <p:spPr>
          <a:xfrm>
            <a:off x="147638" y="5696635"/>
            <a:ext cx="6096000" cy="646331"/>
          </a:xfrm>
          <a:prstGeom prst="rect">
            <a:avLst/>
          </a:prstGeom>
        </p:spPr>
        <p:txBody>
          <a:bodyPr>
            <a:spAutoFit/>
          </a:bodyPr>
          <a:lstStyle/>
          <a:p>
            <a:pPr>
              <a:spcBef>
                <a:spcPts val="300"/>
              </a:spcBef>
            </a:pPr>
            <a:br>
              <a:rPr lang="en-AU" dirty="0"/>
            </a:br>
            <a:endParaRPr lang="en-AU" dirty="0"/>
          </a:p>
        </p:txBody>
      </p:sp>
    </p:spTree>
    <p:extLst>
      <p:ext uri="{BB962C8B-B14F-4D97-AF65-F5344CB8AC3E}">
        <p14:creationId xmlns:p14="http://schemas.microsoft.com/office/powerpoint/2010/main" val="18893961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5400" y="260648"/>
            <a:ext cx="10566400" cy="685800"/>
          </a:xfrm>
        </p:spPr>
        <p:txBody>
          <a:bodyPr/>
          <a:lstStyle/>
          <a:p>
            <a:r>
              <a:rPr lang="en-AU" altLang="en-US" sz="4400" b="1" u="sng" dirty="0">
                <a:solidFill>
                  <a:srgbClr val="00B0F0"/>
                </a:solidFill>
                <a:latin typeface="Arial" panose="020B0604020202020204" pitchFamily="34" charset="0"/>
                <a:cs typeface="Arial" panose="020B0604020202020204" pitchFamily="34" charset="0"/>
              </a:rPr>
              <a:t>Support of the Act</a:t>
            </a:r>
            <a:endParaRPr lang="en-AU" sz="4400" b="1" u="sng" dirty="0">
              <a:solidFill>
                <a:srgbClr val="00B0F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551384" y="1484784"/>
            <a:ext cx="10827816" cy="4248472"/>
          </a:xfrm>
        </p:spPr>
        <p:txBody>
          <a:bodyPr/>
          <a:lstStyle/>
          <a:p>
            <a:r>
              <a:rPr lang="en-AU" sz="2400" dirty="0">
                <a:latin typeface="Arial" panose="020B0604020202020204" pitchFamily="34" charset="0"/>
                <a:cs typeface="Arial" panose="020B0604020202020204" pitchFamily="34" charset="0"/>
              </a:rPr>
              <a:t>Industry associations currently undertaking promotion and education in Security of Payment and the adjudication process</a:t>
            </a:r>
            <a:br>
              <a:rPr lang="en-AU" sz="2400" dirty="0">
                <a:latin typeface="Arial" panose="020B0604020202020204" pitchFamily="34" charset="0"/>
                <a:cs typeface="Arial" panose="020B0604020202020204" pitchFamily="34" charset="0"/>
              </a:rPr>
            </a:br>
            <a:endParaRPr lang="en-AU" sz="2400" dirty="0">
              <a:latin typeface="Arial" panose="020B0604020202020204" pitchFamily="34" charset="0"/>
              <a:cs typeface="Arial" panose="020B0604020202020204" pitchFamily="34" charset="0"/>
            </a:endParaRPr>
          </a:p>
          <a:p>
            <a:pPr lvl="1">
              <a:buFont typeface="Arial" panose="020B0604020202020204" pitchFamily="34" charset="0"/>
              <a:buChar char="•"/>
            </a:pPr>
            <a:r>
              <a:rPr lang="en-AU" sz="2400" dirty="0">
                <a:latin typeface="Arial" panose="020B0604020202020204" pitchFamily="34" charset="0"/>
                <a:cs typeface="Arial" panose="020B0604020202020204" pitchFamily="34" charset="0"/>
              </a:rPr>
              <a:t>Australian Subcontractors Association Sa</a:t>
            </a:r>
          </a:p>
          <a:p>
            <a:pPr lvl="1">
              <a:buFont typeface="Arial" panose="020B0604020202020204" pitchFamily="34" charset="0"/>
              <a:buChar char="•"/>
            </a:pPr>
            <a:r>
              <a:rPr lang="en-AU" sz="2400" dirty="0">
                <a:latin typeface="Arial" panose="020B0604020202020204" pitchFamily="34" charset="0"/>
                <a:cs typeface="Arial" panose="020B0604020202020204" pitchFamily="34" charset="0"/>
              </a:rPr>
              <a:t>Civil Contractors Federation SA</a:t>
            </a:r>
          </a:p>
          <a:p>
            <a:pPr lvl="1">
              <a:buFont typeface="Arial" panose="020B0604020202020204" pitchFamily="34" charset="0"/>
              <a:buChar char="•"/>
            </a:pPr>
            <a:r>
              <a:rPr lang="en-AU" sz="2400" dirty="0">
                <a:latin typeface="Arial" panose="020B0604020202020204" pitchFamily="34" charset="0"/>
                <a:cs typeface="Arial" panose="020B0604020202020204" pitchFamily="34" charset="0"/>
              </a:rPr>
              <a:t>Housing Industry Association SA</a:t>
            </a:r>
          </a:p>
          <a:p>
            <a:pPr lvl="1">
              <a:buFont typeface="Arial" panose="020B0604020202020204" pitchFamily="34" charset="0"/>
              <a:buChar char="•"/>
            </a:pPr>
            <a:r>
              <a:rPr lang="en-AU" sz="2400" dirty="0">
                <a:latin typeface="Arial" panose="020B0604020202020204" pitchFamily="34" charset="0"/>
                <a:cs typeface="Arial" panose="020B0604020202020204" pitchFamily="34" charset="0"/>
              </a:rPr>
              <a:t>Master Builders Association of SA</a:t>
            </a:r>
          </a:p>
          <a:p>
            <a:pPr lvl="1">
              <a:buFont typeface="Arial" panose="020B0604020202020204" pitchFamily="34" charset="0"/>
              <a:buChar char="•"/>
            </a:pPr>
            <a:r>
              <a:rPr lang="en-AU" sz="2400" dirty="0">
                <a:latin typeface="Arial" panose="020B0604020202020204" pitchFamily="34" charset="0"/>
                <a:cs typeface="Arial" panose="020B0604020202020204" pitchFamily="34" charset="0"/>
              </a:rPr>
              <a:t>National Electrical &amp; Communications Association SA/NT</a:t>
            </a:r>
          </a:p>
          <a:p>
            <a:pPr marL="609585" lvl="1" indent="0">
              <a:buNone/>
            </a:pPr>
            <a:endParaRPr lang="en-AU" sz="2400" dirty="0">
              <a:latin typeface="Arial" panose="020B0604020202020204" pitchFamily="34" charset="0"/>
              <a:cs typeface="Arial" panose="020B0604020202020204" pitchFamily="34" charset="0"/>
            </a:endParaRPr>
          </a:p>
          <a:p>
            <a:r>
              <a:rPr lang="en-AU" sz="2400" dirty="0">
                <a:latin typeface="Arial" panose="020B0604020202020204" pitchFamily="34" charset="0"/>
                <a:cs typeface="Arial" panose="020B0604020202020204" pitchFamily="34" charset="0"/>
              </a:rPr>
              <a:t>Positive feedback has been received from participants attending education sessions</a:t>
            </a:r>
          </a:p>
        </p:txBody>
      </p:sp>
    </p:spTree>
    <p:extLst>
      <p:ext uri="{BB962C8B-B14F-4D97-AF65-F5344CB8AC3E}">
        <p14:creationId xmlns:p14="http://schemas.microsoft.com/office/powerpoint/2010/main" val="14925002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ctrTitle"/>
          </p:nvPr>
        </p:nvSpPr>
        <p:spPr>
          <a:xfrm>
            <a:off x="911424" y="164638"/>
            <a:ext cx="10363200" cy="1470025"/>
          </a:xfrm>
        </p:spPr>
        <p:txBody>
          <a:bodyPr/>
          <a:lstStyle/>
          <a:p>
            <a:pPr algn="ctr"/>
            <a:r>
              <a:rPr lang="en-AU" altLang="en-US" b="1" dirty="0"/>
              <a:t>Advocate</a:t>
            </a:r>
          </a:p>
        </p:txBody>
      </p:sp>
      <p:sp>
        <p:nvSpPr>
          <p:cNvPr id="80899" name="Content Placeholder 2"/>
          <p:cNvSpPr>
            <a:spLocks noGrp="1"/>
          </p:cNvSpPr>
          <p:nvPr>
            <p:ph type="subTitle" idx="1"/>
          </p:nvPr>
        </p:nvSpPr>
        <p:spPr>
          <a:xfrm>
            <a:off x="1871531" y="2468893"/>
            <a:ext cx="8534400" cy="1752600"/>
          </a:xfrm>
        </p:spPr>
        <p:txBody>
          <a:bodyPr/>
          <a:lstStyle/>
          <a:p>
            <a:pPr marL="380990" indent="-380990">
              <a:spcBef>
                <a:spcPts val="800"/>
              </a:spcBef>
              <a:spcAft>
                <a:spcPts val="800"/>
              </a:spcAft>
              <a:buFont typeface="Arial" panose="020B0604020202020204" pitchFamily="34" charset="0"/>
              <a:buChar char="•"/>
            </a:pPr>
            <a:endParaRPr lang="en-AU" altLang="en-US" sz="2400" dirty="0">
              <a:latin typeface="Calibri" panose="020F0502020204030204" pitchFamily="34" charset="0"/>
            </a:endParaRPr>
          </a:p>
          <a:p>
            <a:pPr>
              <a:spcBef>
                <a:spcPts val="800"/>
              </a:spcBef>
              <a:spcAft>
                <a:spcPts val="800"/>
              </a:spcAft>
              <a:buFontTx/>
              <a:buChar char="•"/>
            </a:pPr>
            <a:endParaRPr lang="en-AU" altLang="en-US" sz="2400" dirty="0">
              <a:latin typeface="Calibri" panose="020F0502020204030204" pitchFamily="34" charset="0"/>
            </a:endParaRPr>
          </a:p>
          <a:p>
            <a:pPr>
              <a:buFontTx/>
              <a:buChar char="•"/>
            </a:pPr>
            <a:endParaRPr lang="en-AU" altLang="en-US" dirty="0"/>
          </a:p>
        </p:txBody>
      </p:sp>
      <p:pic>
        <p:nvPicPr>
          <p:cNvPr id="1033" name="Picture 9" descr="H:\Photos 2015\Pictures\Advertiser Columns 2016\IMG_3537.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saturation sat="0"/>
                    </a14:imgEffect>
                    <a14:imgEffect>
                      <a14:brightnessContrast bright="5000" contrast="51000"/>
                    </a14:imgEffect>
                  </a14:imgLayer>
                </a14:imgProps>
              </a:ext>
              <a:ext uri="{28A0092B-C50C-407E-A947-70E740481C1C}">
                <a14:useLocalDpi xmlns:a14="http://schemas.microsoft.com/office/drawing/2010/main" val="0"/>
              </a:ext>
            </a:extLst>
          </a:blip>
          <a:srcRect l="28218" r="13833"/>
          <a:stretch/>
        </p:blipFill>
        <p:spPr bwMode="auto">
          <a:xfrm>
            <a:off x="5434685" y="1126791"/>
            <a:ext cx="1747521" cy="301558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5480" t="1030" r="35143" b="38369"/>
          <a:stretch/>
        </p:blipFill>
        <p:spPr bwMode="auto">
          <a:xfrm>
            <a:off x="143339" y="1126791"/>
            <a:ext cx="3264363" cy="4670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descr="H:\Pictures 2016.17.18\Advertiser 10.11.17 Coombs Barei\IMG_4744.JPG"/>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rightnessContrast bright="23000" contrast="12000"/>
                    </a14:imgEffect>
                  </a14:imgLayer>
                </a14:imgProps>
              </a:ext>
              <a:ext uri="{28A0092B-C50C-407E-A947-70E740481C1C}">
                <a14:useLocalDpi xmlns:a14="http://schemas.microsoft.com/office/drawing/2010/main" val="0"/>
              </a:ext>
            </a:extLst>
          </a:blip>
          <a:srcRect l="12703" r="38607" b="21875"/>
          <a:stretch/>
        </p:blipFill>
        <p:spPr bwMode="auto">
          <a:xfrm>
            <a:off x="3407701" y="1416029"/>
            <a:ext cx="2064000" cy="4416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chapmj01\AppData\Local\Microsoft\Windows\Temporary Internet Files\Content.Outlook\BROGZBG5\John Chapman ADV Feb 3.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09104" y="1222865"/>
            <a:ext cx="5376597" cy="195080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J:\Advertiser Columns 2017\Advertiser Food Vans 13.3.18.JPG"/>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rightnessContrast bright="11000" contrast="47000"/>
                    </a14:imgEffect>
                  </a14:imgLayer>
                </a14:imgProps>
              </a:ext>
              <a:ext uri="{28A0092B-C50C-407E-A947-70E740481C1C}">
                <a14:useLocalDpi xmlns:a14="http://schemas.microsoft.com/office/drawing/2010/main" val="0"/>
              </a:ext>
            </a:extLst>
          </a:blip>
          <a:srcRect l="10998" t="8851" r="24790" b="6670"/>
          <a:stretch/>
        </p:blipFill>
        <p:spPr bwMode="auto">
          <a:xfrm>
            <a:off x="1914602" y="1416029"/>
            <a:ext cx="1493100" cy="26190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CA395FDB-66B2-4FD7-AC67-C41E39F69AA3}"/>
              </a:ext>
            </a:extLst>
          </p:cNvPr>
          <p:cNvPicPr/>
          <p:nvPr/>
        </p:nvPicPr>
        <p:blipFill>
          <a:blip r:embed="rId11" cstate="print">
            <a:extLst>
              <a:ext uri="{BEBA8EAE-BF5A-486C-A8C5-ECC9F3942E4B}">
                <a14:imgProps xmlns:a14="http://schemas.microsoft.com/office/drawing/2010/main">
                  <a14:imgLayer r:embed="rId12">
                    <a14:imgEffect>
                      <a14:brightnessContrast bright="21000" contrast="36000"/>
                    </a14:imgEffect>
                  </a14:imgLayer>
                </a14:imgProps>
              </a:ext>
              <a:ext uri="{28A0092B-C50C-407E-A947-70E740481C1C}">
                <a14:useLocalDpi xmlns:a14="http://schemas.microsoft.com/office/drawing/2010/main" val="0"/>
              </a:ext>
            </a:extLst>
          </a:blip>
          <a:srcRect/>
          <a:stretch>
            <a:fillRect/>
          </a:stretch>
        </p:blipFill>
        <p:spPr bwMode="auto">
          <a:xfrm>
            <a:off x="5379942" y="3165196"/>
            <a:ext cx="3224647" cy="2836561"/>
          </a:xfrm>
          <a:prstGeom prst="rect">
            <a:avLst/>
          </a:prstGeom>
          <a:noFill/>
          <a:ln>
            <a:noFill/>
          </a:ln>
        </p:spPr>
      </p:pic>
      <p:pic>
        <p:nvPicPr>
          <p:cNvPr id="4" name="Picture 3">
            <a:extLst>
              <a:ext uri="{FF2B5EF4-FFF2-40B4-BE49-F238E27FC236}">
                <a16:creationId xmlns:a16="http://schemas.microsoft.com/office/drawing/2014/main" id="{A47CF5F5-F05C-4E57-9371-8B3C2008844C}"/>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rightnessContrast bright="24000" contrast="54000"/>
                    </a14:imgEffect>
                  </a14:imgLayer>
                </a14:imgProps>
              </a:ext>
              <a:ext uri="{28A0092B-C50C-407E-A947-70E740481C1C}">
                <a14:useLocalDpi xmlns:a14="http://schemas.microsoft.com/office/drawing/2010/main" val="0"/>
              </a:ext>
            </a:extLst>
          </a:blip>
          <a:srcRect l="2" t="30310" r="19507" b="-580"/>
          <a:stretch/>
        </p:blipFill>
        <p:spPr>
          <a:xfrm rot="21600000">
            <a:off x="5355729" y="3180809"/>
            <a:ext cx="3788400" cy="2836561"/>
          </a:xfrm>
          <a:prstGeom prst="rect">
            <a:avLst/>
          </a:prstGeom>
        </p:spPr>
      </p:pic>
      <p:pic>
        <p:nvPicPr>
          <p:cNvPr id="1027" name="Picture 3"/>
          <p:cNvPicPr>
            <a:picLocks noChangeAspect="1" noChangeArrowheads="1"/>
          </p:cNvPicPr>
          <p:nvPr/>
        </p:nvPicPr>
        <p:blipFill>
          <a:blip r:embed="rId15" cstate="print">
            <a:extLst>
              <a:ext uri="{BEBA8EAE-BF5A-486C-A8C5-ECC9F3942E4B}">
                <a14:imgProps xmlns:a14="http://schemas.microsoft.com/office/drawing/2010/main">
                  <a14:imgLayer r:embed="rId16">
                    <a14:imgEffect>
                      <a14:sharpenSoften amount="40000"/>
                    </a14:imgEffect>
                    <a14:imgEffect>
                      <a14:brightnessContrast bright="21000" contrast="42000"/>
                    </a14:imgEffect>
                  </a14:imgLayer>
                </a14:imgProps>
              </a:ext>
              <a:ext uri="{28A0092B-C50C-407E-A947-70E740481C1C}">
                <a14:useLocalDpi xmlns:a14="http://schemas.microsoft.com/office/drawing/2010/main" val="0"/>
              </a:ext>
            </a:extLst>
          </a:blip>
          <a:srcRect/>
          <a:stretch>
            <a:fillRect/>
          </a:stretch>
        </p:blipFill>
        <p:spPr bwMode="auto">
          <a:xfrm>
            <a:off x="9149973" y="3165195"/>
            <a:ext cx="2898689" cy="2555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descr="H:\Photos 2015\Pictures\Advertiser Columns 2016\IMG_3540.JPG"/>
          <p:cNvPicPr>
            <a:picLocks noChangeAspect="1" noChangeArrowheads="1"/>
          </p:cNvPicPr>
          <p:nvPr/>
        </p:nvPicPr>
        <p:blipFill rotWithShape="1">
          <a:blip r:embed="rId17" cstate="print">
            <a:extLst>
              <a:ext uri="{BEBA8EAE-BF5A-486C-A8C5-ECC9F3942E4B}">
                <a14:imgProps xmlns:a14="http://schemas.microsoft.com/office/drawing/2010/main">
                  <a14:imgLayer r:embed="rId18">
                    <a14:imgEffect>
                      <a14:sharpenSoften amount="50000"/>
                    </a14:imgEffect>
                    <a14:imgEffect>
                      <a14:saturation sat="66000"/>
                    </a14:imgEffect>
                    <a14:imgEffect>
                      <a14:brightnessContrast bright="-1000" contrast="61000"/>
                    </a14:imgEffect>
                  </a14:imgLayer>
                </a14:imgProps>
              </a:ext>
              <a:ext uri="{28A0092B-C50C-407E-A947-70E740481C1C}">
                <a14:useLocalDpi xmlns:a14="http://schemas.microsoft.com/office/drawing/2010/main" val="0"/>
              </a:ext>
            </a:extLst>
          </a:blip>
          <a:srcRect l="2887" t="12438" r="1951" b="54965"/>
          <a:stretch/>
        </p:blipFill>
        <p:spPr bwMode="auto">
          <a:xfrm>
            <a:off x="7023333" y="4800923"/>
            <a:ext cx="5109668" cy="12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24250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3F48C96-EB26-474B-944D-EC605423681C}"/>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
                    </a14:imgEffect>
                  </a14:imgLayer>
                </a14:imgProps>
              </a:ext>
            </a:extLst>
          </a:blip>
          <a:srcRect l="23693" t="1419" r="34304" b="5821"/>
          <a:stretch/>
        </p:blipFill>
        <p:spPr>
          <a:xfrm>
            <a:off x="1542316" y="1233000"/>
            <a:ext cx="3672000" cy="4392000"/>
          </a:xfrm>
          <a:prstGeom prst="rect">
            <a:avLst/>
          </a:prstGeom>
        </p:spPr>
      </p:pic>
      <p:pic>
        <p:nvPicPr>
          <p:cNvPr id="6" name="Picture 5">
            <a:extLst>
              <a:ext uri="{FF2B5EF4-FFF2-40B4-BE49-F238E27FC236}">
                <a16:creationId xmlns:a16="http://schemas.microsoft.com/office/drawing/2014/main" id="{9B5B4CCA-9A40-445F-930F-F29EF9BDD199}"/>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5000" contrast="16000"/>
                    </a14:imgEffect>
                  </a14:imgLayer>
                </a14:imgProps>
              </a:ext>
              <a:ext uri="{28A0092B-C50C-407E-A947-70E740481C1C}">
                <a14:useLocalDpi xmlns:a14="http://schemas.microsoft.com/office/drawing/2010/main" val="0"/>
              </a:ext>
            </a:extLst>
          </a:blip>
          <a:srcRect l="6294" t="538" r="5511" b="-629"/>
          <a:stretch/>
        </p:blipFill>
        <p:spPr>
          <a:xfrm rot="27000000">
            <a:off x="6439293" y="1484611"/>
            <a:ext cx="4568635" cy="3888779"/>
          </a:xfrm>
          <a:prstGeom prst="rect">
            <a:avLst/>
          </a:prstGeom>
        </p:spPr>
      </p:pic>
      <p:pic>
        <p:nvPicPr>
          <p:cNvPr id="9" name="Picture 8">
            <a:extLst>
              <a:ext uri="{FF2B5EF4-FFF2-40B4-BE49-F238E27FC236}">
                <a16:creationId xmlns:a16="http://schemas.microsoft.com/office/drawing/2014/main" id="{2C45B182-39B4-4523-AA13-7CA77C790B0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55052" y="4060013"/>
            <a:ext cx="2222635" cy="1666975"/>
          </a:xfrm>
          <a:prstGeom prst="rect">
            <a:avLst/>
          </a:prstGeom>
        </p:spPr>
      </p:pic>
      <p:pic>
        <p:nvPicPr>
          <p:cNvPr id="5" name="Picture 4">
            <a:extLst>
              <a:ext uri="{FF2B5EF4-FFF2-40B4-BE49-F238E27FC236}">
                <a16:creationId xmlns:a16="http://schemas.microsoft.com/office/drawing/2014/main" id="{08951CDD-1E2B-4215-845E-9C25CDD51E1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55051" y="2492896"/>
            <a:ext cx="2222635" cy="1666976"/>
          </a:xfrm>
          <a:prstGeom prst="rect">
            <a:avLst/>
          </a:prstGeom>
        </p:spPr>
      </p:pic>
    </p:spTree>
    <p:extLst>
      <p:ext uri="{BB962C8B-B14F-4D97-AF65-F5344CB8AC3E}">
        <p14:creationId xmlns:p14="http://schemas.microsoft.com/office/powerpoint/2010/main" val="31327784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B6D700D-5F9F-4F4A-83A0-6623E8CFC1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049" b="25986"/>
          <a:stretch/>
        </p:blipFill>
        <p:spPr>
          <a:xfrm>
            <a:off x="263352" y="1530570"/>
            <a:ext cx="6744072" cy="3796859"/>
          </a:xfrm>
          <a:prstGeom prst="rect">
            <a:avLst/>
          </a:prstGeom>
        </p:spPr>
      </p:pic>
      <p:pic>
        <p:nvPicPr>
          <p:cNvPr id="2" name="Picture 1">
            <a:extLst>
              <a:ext uri="{FF2B5EF4-FFF2-40B4-BE49-F238E27FC236}">
                <a16:creationId xmlns:a16="http://schemas.microsoft.com/office/drawing/2014/main" id="{FC89DFF2-A313-483B-94F1-6ADE7FFC7D73}"/>
              </a:ext>
            </a:extLst>
          </p:cNvPr>
          <p:cNvPicPr>
            <a:picLocks noChangeAspect="1"/>
          </p:cNvPicPr>
          <p:nvPr/>
        </p:nvPicPr>
        <p:blipFill rotWithShape="1">
          <a:blip r:embed="rId4"/>
          <a:srcRect l="20121" t="6712" r="40825" b="2173"/>
          <a:stretch/>
        </p:blipFill>
        <p:spPr>
          <a:xfrm>
            <a:off x="7680176" y="1268760"/>
            <a:ext cx="3492000" cy="4428000"/>
          </a:xfrm>
          <a:prstGeom prst="rect">
            <a:avLst/>
          </a:prstGeom>
        </p:spPr>
      </p:pic>
      <p:pic>
        <p:nvPicPr>
          <p:cNvPr id="10" name="Picture 9">
            <a:extLst>
              <a:ext uri="{FF2B5EF4-FFF2-40B4-BE49-F238E27FC236}">
                <a16:creationId xmlns:a16="http://schemas.microsoft.com/office/drawing/2014/main" id="{76CE086C-CF17-466F-93EA-81E0877B6B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7368" y="764704"/>
            <a:ext cx="1905000" cy="1905000"/>
          </a:xfrm>
          <a:prstGeom prst="rect">
            <a:avLst/>
          </a:prstGeom>
        </p:spPr>
      </p:pic>
    </p:spTree>
    <p:extLst>
      <p:ext uri="{BB962C8B-B14F-4D97-AF65-F5344CB8AC3E}">
        <p14:creationId xmlns:p14="http://schemas.microsoft.com/office/powerpoint/2010/main" val="26866505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2800" y="1028733"/>
            <a:ext cx="10566400" cy="685800"/>
          </a:xfrm>
        </p:spPr>
        <p:txBody>
          <a:bodyPr/>
          <a:lstStyle/>
          <a:p>
            <a:r>
              <a:rPr lang="en-AU" altLang="en-US" sz="4800" b="1" i="1" u="sng" dirty="0">
                <a:solidFill>
                  <a:srgbClr val="00B0F0"/>
                </a:solidFill>
                <a:latin typeface="Arial" panose="020B0604020202020204" pitchFamily="34" charset="0"/>
                <a:cs typeface="Arial" panose="020B0604020202020204" pitchFamily="34" charset="0"/>
              </a:rPr>
              <a:t>Thank you</a:t>
            </a:r>
            <a:endParaRPr lang="en-AU" sz="4800" i="1" u="sng" dirty="0">
              <a:solidFill>
                <a:srgbClr val="00B0F0"/>
              </a:solidFill>
              <a:latin typeface="Arial" panose="020B0604020202020204" pitchFamily="34" charset="0"/>
              <a:cs typeface="Arial" panose="020B0604020202020204" pitchFamily="34" charset="0"/>
            </a:endParaRPr>
          </a:p>
        </p:txBody>
      </p:sp>
      <p:sp>
        <p:nvSpPr>
          <p:cNvPr id="82947" name="Content Placeholder 4"/>
          <p:cNvSpPr>
            <a:spLocks noGrp="1"/>
          </p:cNvSpPr>
          <p:nvPr>
            <p:ph idx="1"/>
          </p:nvPr>
        </p:nvSpPr>
        <p:spPr>
          <a:xfrm>
            <a:off x="1061167" y="2180865"/>
            <a:ext cx="6246783" cy="2941393"/>
          </a:xfrm>
          <a:noFill/>
          <a:ln>
            <a:noFill/>
          </a:ln>
        </p:spPr>
        <p:txBody>
          <a:bodyPr/>
          <a:lstStyle/>
          <a:p>
            <a:pPr marL="0" indent="0">
              <a:spcBef>
                <a:spcPts val="800"/>
              </a:spcBef>
              <a:buNone/>
            </a:pPr>
            <a:r>
              <a:rPr lang="en-AU" altLang="en-US" sz="2400" dirty="0">
                <a:latin typeface="Arial" panose="020B0604020202020204" pitchFamily="34" charset="0"/>
                <a:cs typeface="Arial" panose="020B0604020202020204" pitchFamily="34" charset="0"/>
              </a:rPr>
              <a:t>1800 072 722 or 08 8303 2026</a:t>
            </a:r>
          </a:p>
          <a:p>
            <a:pPr marL="0" indent="0">
              <a:spcBef>
                <a:spcPts val="800"/>
              </a:spcBef>
              <a:buNone/>
            </a:pPr>
            <a:r>
              <a:rPr lang="en-AU" altLang="en-US" sz="2400" dirty="0">
                <a:latin typeface="Arial" panose="020B0604020202020204" pitchFamily="34" charset="0"/>
                <a:cs typeface="Arial" panose="020B0604020202020204" pitchFamily="34" charset="0"/>
              </a:rPr>
              <a:t>sasbc@sa.gov.au</a:t>
            </a:r>
          </a:p>
          <a:p>
            <a:pPr marL="0" indent="0">
              <a:spcBef>
                <a:spcPts val="800"/>
              </a:spcBef>
              <a:buNone/>
            </a:pPr>
            <a:r>
              <a:rPr lang="en-AU" altLang="en-US" sz="2400" dirty="0">
                <a:latin typeface="Arial" panose="020B0604020202020204" pitchFamily="34" charset="0"/>
                <a:cs typeface="Arial" panose="020B0604020202020204" pitchFamily="34" charset="0"/>
              </a:rPr>
              <a:t>www.sasbc.sa.gov.au</a:t>
            </a:r>
          </a:p>
          <a:p>
            <a:pPr marL="0" indent="0">
              <a:spcBef>
                <a:spcPts val="800"/>
              </a:spcBef>
              <a:buNone/>
            </a:pPr>
            <a:r>
              <a:rPr lang="en-AU" altLang="en-US" sz="2400" dirty="0">
                <a:latin typeface="Arial" panose="020B0604020202020204" pitchFamily="34" charset="0"/>
                <a:cs typeface="Arial" panose="020B0604020202020204" pitchFamily="34" charset="0"/>
              </a:rPr>
              <a:t>Ground Floor, 99 Gawler Place, Adelaide</a:t>
            </a:r>
          </a:p>
          <a:p>
            <a:pPr marL="0" indent="0">
              <a:spcBef>
                <a:spcPts val="800"/>
              </a:spcBef>
              <a:buNone/>
            </a:pPr>
            <a:r>
              <a:rPr lang="en-AU" altLang="en-US" sz="2400" dirty="0">
                <a:latin typeface="Arial" panose="020B0604020202020204" pitchFamily="34" charset="0"/>
                <a:cs typeface="Arial" panose="020B0604020202020204" pitchFamily="34" charset="0"/>
              </a:rPr>
              <a:t>GPO Box 1264, Adelaide SA 5001</a:t>
            </a:r>
          </a:p>
          <a:p>
            <a:pPr marL="0" indent="0">
              <a:spcBef>
                <a:spcPts val="800"/>
              </a:spcBef>
              <a:buNone/>
            </a:pPr>
            <a:r>
              <a:rPr lang="en-AU" altLang="en-US" sz="2400" dirty="0" err="1">
                <a:latin typeface="Arial" panose="020B0604020202020204" pitchFamily="34" charset="0"/>
                <a:cs typeface="Arial" panose="020B0604020202020204" pitchFamily="34" charset="0"/>
              </a:rPr>
              <a:t>sasmallbusinesscommissioner</a:t>
            </a:r>
            <a:endParaRPr lang="en-AU" altLang="en-US" sz="2400" dirty="0">
              <a:latin typeface="Arial" panose="020B0604020202020204" pitchFamily="34" charset="0"/>
              <a:cs typeface="Arial" panose="020B0604020202020204" pitchFamily="34" charset="0"/>
            </a:endParaRPr>
          </a:p>
          <a:p>
            <a:pPr marL="0" indent="0">
              <a:spcBef>
                <a:spcPts val="800"/>
              </a:spcBef>
              <a:buNone/>
            </a:pPr>
            <a:r>
              <a:rPr lang="en-AU" altLang="en-US" sz="2400" dirty="0">
                <a:latin typeface="Arial" panose="020B0604020202020204" pitchFamily="34" charset="0"/>
                <a:cs typeface="Arial" panose="020B0604020202020204" pitchFamily="34" charset="0"/>
              </a:rPr>
              <a:t>SA Small Business Commissioner</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7387" y="2090943"/>
            <a:ext cx="533780" cy="3429004"/>
          </a:xfrm>
          <a:prstGeom prst="rect">
            <a:avLst/>
          </a:prstGeom>
        </p:spPr>
      </p:pic>
      <p:pic>
        <p:nvPicPr>
          <p:cNvPr id="6" name="Picture 5">
            <a:extLst>
              <a:ext uri="{FF2B5EF4-FFF2-40B4-BE49-F238E27FC236}">
                <a16:creationId xmlns:a16="http://schemas.microsoft.com/office/drawing/2014/main" id="{04A7927C-6403-41FC-B2CB-D8839B8651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95443" y="2277433"/>
            <a:ext cx="4569170" cy="3043670"/>
          </a:xfrm>
          <a:prstGeom prst="rect">
            <a:avLst/>
          </a:prstGeom>
        </p:spPr>
      </p:pic>
    </p:spTree>
    <p:extLst>
      <p:ext uri="{BB962C8B-B14F-4D97-AF65-F5344CB8AC3E}">
        <p14:creationId xmlns:p14="http://schemas.microsoft.com/office/powerpoint/2010/main" val="39255279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ctrTitle"/>
          </p:nvPr>
        </p:nvSpPr>
        <p:spPr/>
        <p:txBody>
          <a:bodyPr/>
          <a:lstStyle/>
          <a:p>
            <a:r>
              <a:rPr lang="en-US" altLang="en-US" sz="4400" b="1" i="1" dirty="0"/>
              <a:t>Building &amp; Construction Industry Security of Payment Act 2009</a:t>
            </a:r>
            <a:endParaRPr lang="en-AU" altLang="en-US" sz="4400" b="1" i="1" dirty="0"/>
          </a:p>
        </p:txBody>
      </p:sp>
      <p:sp>
        <p:nvSpPr>
          <p:cNvPr id="80899" name="Content Placeholder 2"/>
          <p:cNvSpPr>
            <a:spLocks noGrp="1"/>
          </p:cNvSpPr>
          <p:nvPr>
            <p:ph type="subTitle" idx="1"/>
          </p:nvPr>
        </p:nvSpPr>
        <p:spPr>
          <a:xfrm>
            <a:off x="1871531" y="2468893"/>
            <a:ext cx="8534400" cy="1752600"/>
          </a:xfrm>
        </p:spPr>
        <p:txBody>
          <a:bodyPr/>
          <a:lstStyle/>
          <a:p>
            <a:pPr marL="380990" indent="-380990">
              <a:spcBef>
                <a:spcPts val="800"/>
              </a:spcBef>
              <a:spcAft>
                <a:spcPts val="800"/>
              </a:spcAft>
              <a:buFont typeface="Arial" panose="020B0604020202020204" pitchFamily="34" charset="0"/>
              <a:buChar char="•"/>
            </a:pPr>
            <a:endParaRPr lang="en-AU" altLang="en-US" sz="2400" dirty="0">
              <a:latin typeface="Calibri" panose="020F0502020204030204" pitchFamily="34" charset="0"/>
            </a:endParaRPr>
          </a:p>
          <a:p>
            <a:pPr>
              <a:spcBef>
                <a:spcPts val="800"/>
              </a:spcBef>
              <a:spcAft>
                <a:spcPts val="800"/>
              </a:spcAft>
              <a:buFontTx/>
              <a:buChar char="•"/>
            </a:pPr>
            <a:endParaRPr lang="en-AU" altLang="en-US" sz="2400" dirty="0">
              <a:latin typeface="Calibri" panose="020F0502020204030204" pitchFamily="34" charset="0"/>
            </a:endParaRPr>
          </a:p>
          <a:p>
            <a:pPr>
              <a:buFontTx/>
              <a:buChar char="•"/>
            </a:pPr>
            <a:endParaRPr lang="en-AU" altLang="en-US" dirty="0"/>
          </a:p>
        </p:txBody>
      </p:sp>
      <p:sp>
        <p:nvSpPr>
          <p:cNvPr id="3" name="Rectangle 2"/>
          <p:cNvSpPr/>
          <p:nvPr/>
        </p:nvSpPr>
        <p:spPr>
          <a:xfrm>
            <a:off x="695401" y="2924943"/>
            <a:ext cx="11065230" cy="2677656"/>
          </a:xfrm>
          <a:prstGeom prst="rect">
            <a:avLst/>
          </a:prstGeom>
        </p:spPr>
        <p:txBody>
          <a:bodyPr wrap="square">
            <a:spAutoFit/>
          </a:bodyPr>
          <a:lstStyle/>
          <a:p>
            <a:pPr marL="380990" indent="-380990">
              <a:buFont typeface="Arial" panose="020B0604020202020204" pitchFamily="34" charset="0"/>
              <a:buChar char="•"/>
            </a:pPr>
            <a:r>
              <a:rPr lang="en-US" sz="2400" dirty="0">
                <a:latin typeface="Arial" panose="020B0604020202020204" pitchFamily="34" charset="0"/>
                <a:cs typeface="Arial" panose="020B0604020202020204" pitchFamily="34" charset="0"/>
              </a:rPr>
              <a:t>The </a:t>
            </a:r>
            <a:r>
              <a:rPr lang="en-US" sz="2400" i="1" dirty="0">
                <a:latin typeface="Arial" panose="020B0604020202020204" pitchFamily="34" charset="0"/>
                <a:cs typeface="Arial" panose="020B0604020202020204" pitchFamily="34" charset="0"/>
              </a:rPr>
              <a:t>SA Building and Construction Industry Security of Payment Act 2009 </a:t>
            </a:r>
            <a:r>
              <a:rPr lang="en-US" sz="2400" dirty="0">
                <a:latin typeface="Arial" panose="020B0604020202020204" pitchFamily="34" charset="0"/>
                <a:cs typeface="Arial" panose="020B0604020202020204" pitchFamily="34" charset="0"/>
              </a:rPr>
              <a:t>(the Act) commenced on 10 December 2011</a:t>
            </a:r>
            <a:br>
              <a:rPr lang="en-US" sz="2400" dirty="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a:p>
            <a:pPr marL="380990" indent="-380990" algn="just">
              <a:buFont typeface="Arial" panose="020B0604020202020204" pitchFamily="34" charset="0"/>
              <a:buChar char="•"/>
            </a:pPr>
            <a:r>
              <a:rPr lang="en-US" sz="2400" dirty="0">
                <a:latin typeface="Arial" panose="020B0604020202020204" pitchFamily="34" charset="0"/>
                <a:cs typeface="Arial" panose="020B0604020202020204" pitchFamily="34" charset="0"/>
              </a:rPr>
              <a:t>In South Australia, the Act is committed to the Minister for Industry and Skills </a:t>
            </a:r>
          </a:p>
          <a:p>
            <a:pPr marL="380990" indent="-380990" algn="just">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380990" indent="-380990" algn="just">
              <a:buFont typeface="Arial" panose="020B0604020202020204" pitchFamily="34" charset="0"/>
              <a:buChar char="•"/>
            </a:pPr>
            <a:r>
              <a:rPr lang="en-US" sz="2400" dirty="0">
                <a:latin typeface="Arial" panose="020B0604020202020204" pitchFamily="34" charset="0"/>
                <a:cs typeface="Arial" panose="020B0604020202020204" pitchFamily="34" charset="0"/>
              </a:rPr>
              <a:t>It is administered by the Small Business Commissioner</a:t>
            </a:r>
          </a:p>
          <a:p>
            <a:pPr>
              <a:buFontTx/>
              <a:buChar char="•"/>
            </a:pPr>
            <a:endParaRPr lang="en-AU" altLang="en-US" sz="2400" dirty="0"/>
          </a:p>
        </p:txBody>
      </p:sp>
    </p:spTree>
    <p:extLst>
      <p:ext uri="{BB962C8B-B14F-4D97-AF65-F5344CB8AC3E}">
        <p14:creationId xmlns:p14="http://schemas.microsoft.com/office/powerpoint/2010/main" val="21307181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ctrTitle"/>
          </p:nvPr>
        </p:nvSpPr>
        <p:spPr>
          <a:xfrm>
            <a:off x="911424" y="644692"/>
            <a:ext cx="10363200" cy="1470025"/>
          </a:xfrm>
        </p:spPr>
        <p:txBody>
          <a:bodyPr/>
          <a:lstStyle/>
          <a:p>
            <a:r>
              <a:rPr lang="en-AU" sz="4400" b="1" i="1" dirty="0"/>
              <a:t>Current SA ANA List</a:t>
            </a:r>
            <a:endParaRPr lang="en-AU" altLang="en-US" sz="4400" b="1" i="1" dirty="0"/>
          </a:p>
        </p:txBody>
      </p:sp>
      <p:sp>
        <p:nvSpPr>
          <p:cNvPr id="80899" name="Content Placeholder 2"/>
          <p:cNvSpPr>
            <a:spLocks noGrp="1"/>
          </p:cNvSpPr>
          <p:nvPr>
            <p:ph type="subTitle" idx="1"/>
          </p:nvPr>
        </p:nvSpPr>
        <p:spPr>
          <a:xfrm>
            <a:off x="1871531" y="2468893"/>
            <a:ext cx="8534400" cy="1752600"/>
          </a:xfrm>
        </p:spPr>
        <p:txBody>
          <a:bodyPr/>
          <a:lstStyle/>
          <a:p>
            <a:pPr marL="380990" indent="-380990">
              <a:spcBef>
                <a:spcPts val="800"/>
              </a:spcBef>
              <a:spcAft>
                <a:spcPts val="800"/>
              </a:spcAft>
              <a:buFont typeface="Arial" panose="020B0604020202020204" pitchFamily="34" charset="0"/>
              <a:buChar char="•"/>
            </a:pPr>
            <a:endParaRPr lang="en-AU" altLang="en-US" sz="2400" dirty="0">
              <a:latin typeface="Calibri" panose="020F0502020204030204" pitchFamily="34" charset="0"/>
            </a:endParaRPr>
          </a:p>
          <a:p>
            <a:pPr>
              <a:spcBef>
                <a:spcPts val="800"/>
              </a:spcBef>
              <a:spcAft>
                <a:spcPts val="800"/>
              </a:spcAft>
              <a:buFontTx/>
              <a:buChar char="•"/>
            </a:pPr>
            <a:endParaRPr lang="en-AU" altLang="en-US" sz="2400" dirty="0">
              <a:latin typeface="Calibri" panose="020F0502020204030204" pitchFamily="34" charset="0"/>
            </a:endParaRPr>
          </a:p>
          <a:p>
            <a:pPr>
              <a:buFontTx/>
              <a:buChar char="•"/>
            </a:pPr>
            <a:endParaRPr lang="en-AU" altLang="en-US" dirty="0"/>
          </a:p>
        </p:txBody>
      </p:sp>
      <p:sp>
        <p:nvSpPr>
          <p:cNvPr id="5" name="Content Placeholder 2"/>
          <p:cNvSpPr txBox="1">
            <a:spLocks/>
          </p:cNvSpPr>
          <p:nvPr/>
        </p:nvSpPr>
        <p:spPr>
          <a:xfrm>
            <a:off x="527382" y="1892829"/>
            <a:ext cx="11425269" cy="3840427"/>
          </a:xfrm>
          <a:prstGeom prst="rect">
            <a:avLst/>
          </a:prstGeom>
        </p:spPr>
        <p:txBody>
          <a:bodyPr/>
          <a:lstStyle>
            <a:lvl1pPr marL="0" indent="0" algn="ctr" defTabSz="914400" rtl="0" eaLnBrk="1" latinLnBrk="0" hangingPunct="1">
              <a:spcBef>
                <a:spcPct val="20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189" indent="-457189" algn="l">
              <a:buFont typeface="+mj-lt"/>
              <a:buAutoNum type="arabicPeriod"/>
            </a:pPr>
            <a:r>
              <a:rPr lang="en-AU" dirty="0"/>
              <a:t>ABC Dispute Resolution Services</a:t>
            </a:r>
          </a:p>
          <a:p>
            <a:pPr marL="457189" indent="-457189" algn="l">
              <a:buFont typeface="+mj-lt"/>
              <a:buAutoNum type="arabicPeriod"/>
            </a:pPr>
            <a:r>
              <a:rPr lang="en-AU" dirty="0"/>
              <a:t>Adjudicate Today</a:t>
            </a:r>
          </a:p>
          <a:p>
            <a:pPr marL="457189" indent="-457189" algn="l">
              <a:buFont typeface="+mj-lt"/>
              <a:buAutoNum type="arabicPeriod"/>
            </a:pPr>
            <a:r>
              <a:rPr lang="en-AU" dirty="0"/>
              <a:t>Australian Solutions Centre</a:t>
            </a:r>
          </a:p>
          <a:p>
            <a:pPr marL="457189" indent="-457189" algn="l">
              <a:buFont typeface="+mj-lt"/>
              <a:buAutoNum type="arabicPeriod"/>
            </a:pPr>
            <a:r>
              <a:rPr lang="en-AU" dirty="0"/>
              <a:t>Resolution Institute (formerly LEADR/ IAMA)</a:t>
            </a:r>
          </a:p>
          <a:p>
            <a:pPr marL="457189" indent="-457189" algn="l">
              <a:buFont typeface="+mj-lt"/>
              <a:buAutoNum type="arabicPeriod"/>
            </a:pPr>
            <a:r>
              <a:rPr lang="en-US" dirty="0"/>
              <a:t>Master Builders Association (SA)</a:t>
            </a:r>
          </a:p>
          <a:p>
            <a:pPr marL="457189" indent="-457189" algn="l">
              <a:buFont typeface="+mj-lt"/>
              <a:buAutoNum type="arabicPeriod"/>
            </a:pPr>
            <a:r>
              <a:rPr lang="en-US" altLang="en-US" dirty="0"/>
              <a:t>Nominator</a:t>
            </a:r>
          </a:p>
          <a:p>
            <a:pPr marL="457189" indent="-457189" algn="l">
              <a:buFont typeface="+mj-lt"/>
              <a:buAutoNum type="arabicPeriod"/>
            </a:pPr>
            <a:r>
              <a:rPr lang="en-AU" dirty="0"/>
              <a:t>RICS Dispute Resolution Service</a:t>
            </a:r>
          </a:p>
          <a:p>
            <a:pPr algn="l"/>
            <a:endParaRPr lang="en-AU" dirty="0"/>
          </a:p>
          <a:p>
            <a:pPr algn="l"/>
            <a:r>
              <a:rPr lang="en-AU" sz="2133" dirty="0"/>
              <a:t>[Note - </a:t>
            </a:r>
            <a:r>
              <a:rPr lang="en-AU" sz="2133" i="1" dirty="0"/>
              <a:t>Able Adjudication </a:t>
            </a:r>
            <a:r>
              <a:rPr lang="en-AU" sz="2133" dirty="0"/>
              <a:t>ceased in August 2016]</a:t>
            </a:r>
          </a:p>
          <a:p>
            <a:pPr marL="380990" indent="-380990" algn="l">
              <a:buFont typeface="Arial" panose="020B0604020202020204" pitchFamily="34" charset="0"/>
              <a:buChar char="•"/>
            </a:pPr>
            <a:endParaRPr lang="en-AU" altLang="en-US" dirty="0">
              <a:latin typeface="+mn-lt"/>
            </a:endParaRPr>
          </a:p>
          <a:p>
            <a:pPr marL="380990" indent="-380990" algn="l">
              <a:buFont typeface="Arial" panose="020B0604020202020204" pitchFamily="34" charset="0"/>
              <a:buChar char="•"/>
            </a:pPr>
            <a:endParaRPr lang="en-AU" altLang="en-US" dirty="0">
              <a:latin typeface="+mn-lt"/>
            </a:endParaRPr>
          </a:p>
          <a:p>
            <a:pPr marL="380990" indent="-380990" algn="l">
              <a:buFont typeface="Arial" panose="020B0604020202020204" pitchFamily="34" charset="0"/>
              <a:buChar char="•"/>
            </a:pPr>
            <a:endParaRPr lang="en-AU" altLang="en-US" dirty="0">
              <a:latin typeface="+mn-lt"/>
            </a:endParaRPr>
          </a:p>
          <a:p>
            <a:pPr marL="380990" indent="-380990" algn="l">
              <a:buFont typeface="Arial" panose="020B0604020202020204" pitchFamily="34" charset="0"/>
              <a:buChar char="•"/>
            </a:pPr>
            <a:endParaRPr lang="en-AU" altLang="en-US" dirty="0">
              <a:latin typeface="+mn-lt"/>
            </a:endParaRPr>
          </a:p>
        </p:txBody>
      </p:sp>
      <p:pic>
        <p:nvPicPr>
          <p:cNvPr id="3" name="Picture 2">
            <a:extLst>
              <a:ext uri="{FF2B5EF4-FFF2-40B4-BE49-F238E27FC236}">
                <a16:creationId xmlns:a16="http://schemas.microsoft.com/office/drawing/2014/main" id="{B887278B-22AA-45E0-A040-51CE200841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92144" y="1988840"/>
            <a:ext cx="4122148" cy="3091611"/>
          </a:xfrm>
          <a:prstGeom prst="rect">
            <a:avLst/>
          </a:prstGeom>
        </p:spPr>
      </p:pic>
    </p:spTree>
    <p:extLst>
      <p:ext uri="{BB962C8B-B14F-4D97-AF65-F5344CB8AC3E}">
        <p14:creationId xmlns:p14="http://schemas.microsoft.com/office/powerpoint/2010/main" val="28913327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Content Placeholder 2"/>
          <p:cNvSpPr>
            <a:spLocks noGrp="1"/>
          </p:cNvSpPr>
          <p:nvPr>
            <p:ph type="subTitle" idx="1"/>
          </p:nvPr>
        </p:nvSpPr>
        <p:spPr>
          <a:xfrm>
            <a:off x="1871531" y="2468893"/>
            <a:ext cx="8534400" cy="1752600"/>
          </a:xfrm>
        </p:spPr>
        <p:txBody>
          <a:bodyPr/>
          <a:lstStyle/>
          <a:p>
            <a:pPr marL="380990" indent="-380990">
              <a:spcBef>
                <a:spcPts val="800"/>
              </a:spcBef>
              <a:spcAft>
                <a:spcPts val="800"/>
              </a:spcAft>
              <a:buFont typeface="Arial" panose="020B0604020202020204" pitchFamily="34" charset="0"/>
              <a:buChar char="•"/>
            </a:pPr>
            <a:endParaRPr lang="en-AU" altLang="en-US" sz="2400" dirty="0">
              <a:latin typeface="Calibri" panose="020F0502020204030204" pitchFamily="34" charset="0"/>
            </a:endParaRPr>
          </a:p>
          <a:p>
            <a:pPr>
              <a:spcBef>
                <a:spcPts val="800"/>
              </a:spcBef>
              <a:spcAft>
                <a:spcPts val="800"/>
              </a:spcAft>
              <a:buFontTx/>
              <a:buChar char="•"/>
            </a:pPr>
            <a:endParaRPr lang="en-AU" altLang="en-US" sz="2400" dirty="0">
              <a:latin typeface="Calibri" panose="020F0502020204030204" pitchFamily="34" charset="0"/>
            </a:endParaRPr>
          </a:p>
          <a:p>
            <a:pPr>
              <a:buFontTx/>
              <a:buChar char="•"/>
            </a:pPr>
            <a:endParaRPr lang="en-AU" altLang="en-US" dirty="0"/>
          </a:p>
        </p:txBody>
      </p:sp>
      <p:graphicFrame>
        <p:nvGraphicFramePr>
          <p:cNvPr id="5" name="Table 4"/>
          <p:cNvGraphicFramePr>
            <a:graphicFrameLocks noGrp="1"/>
          </p:cNvGraphicFramePr>
          <p:nvPr>
            <p:extLst>
              <p:ext uri="{D42A27DB-BD31-4B8C-83A1-F6EECF244321}">
                <p14:modId xmlns:p14="http://schemas.microsoft.com/office/powerpoint/2010/main" val="2636140666"/>
              </p:ext>
            </p:extLst>
          </p:nvPr>
        </p:nvGraphicFramePr>
        <p:xfrm>
          <a:off x="1487488" y="2468894"/>
          <a:ext cx="8458471" cy="2957416"/>
        </p:xfrm>
        <a:graphic>
          <a:graphicData uri="http://schemas.openxmlformats.org/drawingml/2006/table">
            <a:tbl>
              <a:tblPr/>
              <a:tblGrid>
                <a:gridCol w="3850643">
                  <a:extLst>
                    <a:ext uri="{9D8B030D-6E8A-4147-A177-3AD203B41FA5}">
                      <a16:colId xmlns:a16="http://schemas.microsoft.com/office/drawing/2014/main" val="20000"/>
                    </a:ext>
                  </a:extLst>
                </a:gridCol>
                <a:gridCol w="1622846">
                  <a:extLst>
                    <a:ext uri="{9D8B030D-6E8A-4147-A177-3AD203B41FA5}">
                      <a16:colId xmlns:a16="http://schemas.microsoft.com/office/drawing/2014/main" val="20001"/>
                    </a:ext>
                  </a:extLst>
                </a:gridCol>
                <a:gridCol w="1487127">
                  <a:extLst>
                    <a:ext uri="{9D8B030D-6E8A-4147-A177-3AD203B41FA5}">
                      <a16:colId xmlns:a16="http://schemas.microsoft.com/office/drawing/2014/main" val="20002"/>
                    </a:ext>
                  </a:extLst>
                </a:gridCol>
                <a:gridCol w="1497855">
                  <a:extLst>
                    <a:ext uri="{9D8B030D-6E8A-4147-A177-3AD203B41FA5}">
                      <a16:colId xmlns:a16="http://schemas.microsoft.com/office/drawing/2014/main" val="20003"/>
                    </a:ext>
                  </a:extLst>
                </a:gridCol>
              </a:tblGrid>
              <a:tr h="644701">
                <a:tc>
                  <a:txBody>
                    <a:bodyPr/>
                    <a:lstStyle/>
                    <a:p>
                      <a:pPr algn="l"/>
                      <a:r>
                        <a:rPr lang="en-US" sz="1200" b="1" baseline="0" dirty="0" err="1"/>
                        <a:t>Authorised</a:t>
                      </a:r>
                      <a:r>
                        <a:rPr lang="en-US" sz="1200" b="1" baseline="0" dirty="0"/>
                        <a:t> Nominating Authority</a:t>
                      </a:r>
                    </a:p>
                  </a:txBody>
                  <a:tcPr marL="55155" marR="55155" marT="20683" marB="206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b="1" baseline="0" dirty="0"/>
                    </a:p>
                    <a:p>
                      <a:pPr algn="l"/>
                      <a:r>
                        <a:rPr lang="en-US" sz="1200" b="1" baseline="0" dirty="0"/>
                        <a:t>Number </a:t>
                      </a:r>
                      <a:br>
                        <a:rPr lang="en-US" sz="1200" b="1" baseline="0" dirty="0"/>
                      </a:br>
                      <a:r>
                        <a:rPr lang="en-US" sz="1200" b="1" baseline="0" dirty="0"/>
                        <a:t>of Adjudications</a:t>
                      </a:r>
                    </a:p>
                    <a:p>
                      <a:pPr algn="l"/>
                      <a:r>
                        <a:rPr lang="en-US" sz="1200" b="1" baseline="0" dirty="0"/>
                        <a:t>received/awarded</a:t>
                      </a:r>
                    </a:p>
                  </a:txBody>
                  <a:tcPr marL="55155" marR="55155" marT="20683" marB="206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200" b="1" baseline="0" dirty="0"/>
                        <a:t>Total Amount Claimed in 2017/18</a:t>
                      </a:r>
                    </a:p>
                  </a:txBody>
                  <a:tcPr marL="55155" marR="55155" marT="20683" marB="206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200" b="1" baseline="0" dirty="0"/>
                        <a:t>Total Amount Awarded in 2017/18</a:t>
                      </a:r>
                    </a:p>
                  </a:txBody>
                  <a:tcPr marL="55155" marR="55155" marT="20683" marB="206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80302">
                <a:tc>
                  <a:txBody>
                    <a:bodyPr/>
                    <a:lstStyle/>
                    <a:p>
                      <a:pPr algn="l"/>
                      <a:r>
                        <a:rPr lang="en-US" sz="1200" baseline="0" dirty="0"/>
                        <a:t>ABC Dispute Resolution Services</a:t>
                      </a:r>
                    </a:p>
                  </a:txBody>
                  <a:tcPr marL="55155" marR="55155" marT="20683" marB="206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200" baseline="0" dirty="0"/>
                        <a:t>    6/5</a:t>
                      </a:r>
                    </a:p>
                  </a:txBody>
                  <a:tcPr marL="55155" marR="55155" marT="20683" marB="206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200" baseline="0" dirty="0"/>
                        <a:t>     $467,792.45</a:t>
                      </a:r>
                    </a:p>
                  </a:txBody>
                  <a:tcPr marL="55155" marR="55155" marT="20683" marB="206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200" baseline="0" dirty="0"/>
                        <a:t>    $221,054.73</a:t>
                      </a:r>
                    </a:p>
                  </a:txBody>
                  <a:tcPr marL="55155" marR="55155" marT="20683" marB="206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45034">
                <a:tc>
                  <a:txBody>
                    <a:bodyPr/>
                    <a:lstStyle/>
                    <a:p>
                      <a:pPr algn="l"/>
                      <a:r>
                        <a:rPr lang="en-US" sz="1200" baseline="0" dirty="0"/>
                        <a:t>Adjudicate Today</a:t>
                      </a:r>
                    </a:p>
                  </a:txBody>
                  <a:tcPr marL="55155" marR="55155" marT="20683" marB="206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200" baseline="0" dirty="0"/>
                        <a:t>50/15</a:t>
                      </a:r>
                    </a:p>
                  </a:txBody>
                  <a:tcPr marL="55155" marR="55155" marT="20683" marB="206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200" baseline="0" dirty="0"/>
                        <a:t>$10,740,287.98</a:t>
                      </a:r>
                    </a:p>
                  </a:txBody>
                  <a:tcPr marL="55155" marR="55155" marT="20683" marB="206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200" baseline="0" dirty="0"/>
                        <a:t>$1,508,798.65</a:t>
                      </a:r>
                    </a:p>
                  </a:txBody>
                  <a:tcPr marL="55155" marR="55155" marT="20683" marB="206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245034">
                <a:tc>
                  <a:txBody>
                    <a:bodyPr/>
                    <a:lstStyle/>
                    <a:p>
                      <a:pPr algn="l"/>
                      <a:r>
                        <a:rPr lang="en-US" sz="1200" baseline="0" dirty="0"/>
                        <a:t>Australian Solutions Centre</a:t>
                      </a:r>
                    </a:p>
                  </a:txBody>
                  <a:tcPr marL="55155" marR="55155" marT="20683" marB="206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200" baseline="0" dirty="0"/>
                        <a:t>    0/0</a:t>
                      </a:r>
                    </a:p>
                  </a:txBody>
                  <a:tcPr marL="55155" marR="55155" marT="20683" marB="206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200" baseline="0" dirty="0"/>
                        <a:t>                  $0.00</a:t>
                      </a:r>
                    </a:p>
                  </a:txBody>
                  <a:tcPr marL="55155" marR="55155" marT="20683" marB="206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200" baseline="0" dirty="0"/>
                        <a:t>                $0.00</a:t>
                      </a:r>
                    </a:p>
                  </a:txBody>
                  <a:tcPr marL="55155" marR="55155" marT="20683" marB="206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295898">
                <a:tc>
                  <a:txBody>
                    <a:bodyPr/>
                    <a:lstStyle/>
                    <a:p>
                      <a:pPr algn="l"/>
                      <a:r>
                        <a:rPr lang="en-US" sz="1200" baseline="0" dirty="0"/>
                        <a:t>Resolution Institute</a:t>
                      </a:r>
                    </a:p>
                  </a:txBody>
                  <a:tcPr marL="55155" marR="55155" marT="20683" marB="206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200" baseline="0" dirty="0"/>
                        <a:t>    8/5</a:t>
                      </a:r>
                    </a:p>
                  </a:txBody>
                  <a:tcPr marL="55155" marR="55155" marT="20683" marB="206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200" baseline="0" dirty="0"/>
                        <a:t>$49,048,746.61</a:t>
                      </a:r>
                    </a:p>
                  </a:txBody>
                  <a:tcPr marL="55155" marR="55155" marT="20683" marB="206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200" baseline="0" dirty="0"/>
                        <a:t>$3,401,862.69</a:t>
                      </a:r>
                    </a:p>
                  </a:txBody>
                  <a:tcPr marL="55155" marR="55155" marT="20683" marB="206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245034">
                <a:tc>
                  <a:txBody>
                    <a:bodyPr/>
                    <a:lstStyle/>
                    <a:p>
                      <a:pPr algn="l"/>
                      <a:r>
                        <a:rPr lang="en-AU" sz="1200" baseline="0" dirty="0"/>
                        <a:t>Master Builders Association of SA</a:t>
                      </a:r>
                    </a:p>
                  </a:txBody>
                  <a:tcPr marL="55155" marR="55155" marT="20683" marB="206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200" baseline="0" dirty="0"/>
                        <a:t>    2/1</a:t>
                      </a:r>
                    </a:p>
                  </a:txBody>
                  <a:tcPr marL="55155" marR="55155" marT="20683" marB="206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200" baseline="0" dirty="0"/>
                        <a:t>        $84,418.68</a:t>
                      </a:r>
                    </a:p>
                  </a:txBody>
                  <a:tcPr marL="55155" marR="55155" marT="20683" marB="206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200" baseline="0" dirty="0"/>
                        <a:t>           $850.41</a:t>
                      </a:r>
                    </a:p>
                  </a:txBody>
                  <a:tcPr marL="55155" marR="55155" marT="20683" marB="206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245034">
                <a:tc>
                  <a:txBody>
                    <a:bodyPr/>
                    <a:lstStyle/>
                    <a:p>
                      <a:pPr algn="l"/>
                      <a:r>
                        <a:rPr lang="en-US" sz="1200" baseline="0" dirty="0"/>
                        <a:t>Nominator</a:t>
                      </a:r>
                    </a:p>
                  </a:txBody>
                  <a:tcPr marL="55155" marR="55155" marT="20683" marB="206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200" baseline="0" dirty="0"/>
                        <a:t>    0/0</a:t>
                      </a:r>
                    </a:p>
                  </a:txBody>
                  <a:tcPr marL="55155" marR="55155" marT="20683" marB="206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200" baseline="0" dirty="0"/>
                        <a:t>                  $0.00</a:t>
                      </a:r>
                    </a:p>
                  </a:txBody>
                  <a:tcPr marL="55155" marR="55155" marT="20683" marB="206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200" baseline="0" dirty="0"/>
                        <a:t>               $0.00</a:t>
                      </a:r>
                    </a:p>
                  </a:txBody>
                  <a:tcPr marL="55155" marR="55155" marT="20683" marB="206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283160">
                <a:tc>
                  <a:txBody>
                    <a:bodyPr/>
                    <a:lstStyle/>
                    <a:p>
                      <a:pPr algn="l"/>
                      <a:r>
                        <a:rPr lang="en-US" sz="1200" baseline="0" dirty="0"/>
                        <a:t>RICS Dispute Resolution Service</a:t>
                      </a:r>
                    </a:p>
                  </a:txBody>
                  <a:tcPr marL="55155" marR="55155" marT="20683" marB="206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200" baseline="0" dirty="0"/>
                        <a:t>    1/1</a:t>
                      </a:r>
                    </a:p>
                  </a:txBody>
                  <a:tcPr marL="55155" marR="55155" marT="20683" marB="206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200" baseline="0" dirty="0"/>
                        <a:t>$13,843,651.93</a:t>
                      </a:r>
                    </a:p>
                  </a:txBody>
                  <a:tcPr marL="55155" marR="55155" marT="20683" marB="206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200" baseline="0" dirty="0"/>
                        <a:t>$1,449,628.88</a:t>
                      </a:r>
                    </a:p>
                  </a:txBody>
                  <a:tcPr marL="55155" marR="55155" marT="20683" marB="206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245034">
                <a:tc>
                  <a:txBody>
                    <a:bodyPr/>
                    <a:lstStyle/>
                    <a:p>
                      <a:pPr algn="l"/>
                      <a:r>
                        <a:rPr lang="en-US" sz="1200" b="1" baseline="0"/>
                        <a:t>TOTAL</a:t>
                      </a:r>
                    </a:p>
                  </a:txBody>
                  <a:tcPr marL="55155" marR="55155" marT="20683" marB="206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200" b="1" baseline="0" dirty="0"/>
                        <a:t>67/27</a:t>
                      </a:r>
                    </a:p>
                  </a:txBody>
                  <a:tcPr marL="55155" marR="55155" marT="20683" marB="206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200" b="1" baseline="0" dirty="0"/>
                        <a:t>$74,184,897.65</a:t>
                      </a:r>
                    </a:p>
                  </a:txBody>
                  <a:tcPr marL="55155" marR="55155" marT="20683" marB="206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200" b="1" baseline="0" dirty="0"/>
                        <a:t>$6,582,195.36</a:t>
                      </a:r>
                    </a:p>
                  </a:txBody>
                  <a:tcPr marL="55155" marR="55155" marT="20683" marB="206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
        <p:nvSpPr>
          <p:cNvPr id="9" name="Title 1">
            <a:extLst>
              <a:ext uri="{FF2B5EF4-FFF2-40B4-BE49-F238E27FC236}">
                <a16:creationId xmlns:a16="http://schemas.microsoft.com/office/drawing/2014/main" id="{AD09BFC7-0C81-400A-9272-A33EFFB6CE95}"/>
              </a:ext>
            </a:extLst>
          </p:cNvPr>
          <p:cNvSpPr>
            <a:spLocks noGrp="1"/>
          </p:cNvSpPr>
          <p:nvPr>
            <p:ph type="ctrTitle"/>
          </p:nvPr>
        </p:nvSpPr>
        <p:spPr>
          <a:xfrm>
            <a:off x="911424" y="932724"/>
            <a:ext cx="10363200" cy="1470025"/>
          </a:xfrm>
        </p:spPr>
        <p:txBody>
          <a:bodyPr/>
          <a:lstStyle/>
          <a:p>
            <a:r>
              <a:rPr lang="en-US" altLang="en-US" sz="4400" b="1" i="1" dirty="0"/>
              <a:t>Building &amp; Construction Industry Security of Payment Act 2009</a:t>
            </a:r>
            <a:endParaRPr lang="en-AU" altLang="en-US" sz="4400" b="1" i="1" dirty="0"/>
          </a:p>
        </p:txBody>
      </p:sp>
    </p:spTree>
    <p:extLst>
      <p:ext uri="{BB962C8B-B14F-4D97-AF65-F5344CB8AC3E}">
        <p14:creationId xmlns:p14="http://schemas.microsoft.com/office/powerpoint/2010/main" val="9526295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Content Placeholder 2"/>
          <p:cNvSpPr>
            <a:spLocks noGrp="1"/>
          </p:cNvSpPr>
          <p:nvPr>
            <p:ph type="subTitle" idx="1"/>
          </p:nvPr>
        </p:nvSpPr>
        <p:spPr>
          <a:xfrm>
            <a:off x="1871531" y="2468893"/>
            <a:ext cx="8534400" cy="1752600"/>
          </a:xfrm>
        </p:spPr>
        <p:txBody>
          <a:bodyPr/>
          <a:lstStyle/>
          <a:p>
            <a:pPr marL="380990" indent="-380990">
              <a:spcBef>
                <a:spcPts val="800"/>
              </a:spcBef>
              <a:spcAft>
                <a:spcPts val="800"/>
              </a:spcAft>
              <a:buFont typeface="Arial" panose="020B0604020202020204" pitchFamily="34" charset="0"/>
              <a:buChar char="•"/>
            </a:pPr>
            <a:endParaRPr lang="en-AU" altLang="en-US" sz="2400" dirty="0">
              <a:latin typeface="Calibri" panose="020F0502020204030204" pitchFamily="34" charset="0"/>
            </a:endParaRPr>
          </a:p>
          <a:p>
            <a:pPr>
              <a:spcBef>
                <a:spcPts val="800"/>
              </a:spcBef>
              <a:spcAft>
                <a:spcPts val="800"/>
              </a:spcAft>
              <a:buFontTx/>
              <a:buChar char="•"/>
            </a:pPr>
            <a:endParaRPr lang="en-AU" altLang="en-US" sz="2400" dirty="0">
              <a:latin typeface="Calibri" panose="020F0502020204030204" pitchFamily="34" charset="0"/>
            </a:endParaRPr>
          </a:p>
          <a:p>
            <a:pPr>
              <a:buFontTx/>
              <a:buChar char="•"/>
            </a:pPr>
            <a:endParaRPr lang="en-AU" altLang="en-US" dirty="0"/>
          </a:p>
        </p:txBody>
      </p:sp>
      <p:graphicFrame>
        <p:nvGraphicFramePr>
          <p:cNvPr id="9" name="Table 8"/>
          <p:cNvGraphicFramePr>
            <a:graphicFrameLocks noGrp="1"/>
          </p:cNvGraphicFramePr>
          <p:nvPr>
            <p:extLst>
              <p:ext uri="{D42A27DB-BD31-4B8C-83A1-F6EECF244321}">
                <p14:modId xmlns:p14="http://schemas.microsoft.com/office/powerpoint/2010/main" val="4171912425"/>
              </p:ext>
            </p:extLst>
          </p:nvPr>
        </p:nvGraphicFramePr>
        <p:xfrm>
          <a:off x="1055442" y="2707999"/>
          <a:ext cx="9350489" cy="3028043"/>
        </p:xfrm>
        <a:graphic>
          <a:graphicData uri="http://schemas.openxmlformats.org/drawingml/2006/table">
            <a:tbl>
              <a:tblPr firstRow="1" firstCol="1" bandRow="1"/>
              <a:tblGrid>
                <a:gridCol w="2657508">
                  <a:extLst>
                    <a:ext uri="{9D8B030D-6E8A-4147-A177-3AD203B41FA5}">
                      <a16:colId xmlns:a16="http://schemas.microsoft.com/office/drawing/2014/main" val="20000"/>
                    </a:ext>
                  </a:extLst>
                </a:gridCol>
                <a:gridCol w="1845491">
                  <a:extLst>
                    <a:ext uri="{9D8B030D-6E8A-4147-A177-3AD203B41FA5}">
                      <a16:colId xmlns:a16="http://schemas.microsoft.com/office/drawing/2014/main" val="20001"/>
                    </a:ext>
                  </a:extLst>
                </a:gridCol>
                <a:gridCol w="2033580">
                  <a:extLst>
                    <a:ext uri="{9D8B030D-6E8A-4147-A177-3AD203B41FA5}">
                      <a16:colId xmlns:a16="http://schemas.microsoft.com/office/drawing/2014/main" val="20002"/>
                    </a:ext>
                  </a:extLst>
                </a:gridCol>
                <a:gridCol w="1334876">
                  <a:extLst>
                    <a:ext uri="{9D8B030D-6E8A-4147-A177-3AD203B41FA5}">
                      <a16:colId xmlns:a16="http://schemas.microsoft.com/office/drawing/2014/main" val="20003"/>
                    </a:ext>
                  </a:extLst>
                </a:gridCol>
                <a:gridCol w="1479034">
                  <a:extLst>
                    <a:ext uri="{9D8B030D-6E8A-4147-A177-3AD203B41FA5}">
                      <a16:colId xmlns:a16="http://schemas.microsoft.com/office/drawing/2014/main" val="20004"/>
                    </a:ext>
                  </a:extLst>
                </a:gridCol>
              </a:tblGrid>
              <a:tr h="1022487">
                <a:tc>
                  <a:txBody>
                    <a:bodyPr/>
                    <a:lstStyle/>
                    <a:p>
                      <a:pPr>
                        <a:spcAft>
                          <a:spcPts val="0"/>
                        </a:spcAft>
                      </a:pPr>
                      <a:r>
                        <a:rPr lang="en-US" sz="1200" b="1" dirty="0">
                          <a:effectLst/>
                          <a:latin typeface="+mn-lt"/>
                          <a:ea typeface="Calibri"/>
                          <a:cs typeface="Times New Roman"/>
                        </a:rPr>
                        <a:t>Authorised Nominating Authority</a:t>
                      </a:r>
                    </a:p>
                  </a:txBody>
                  <a:tcPr marL="89560" marR="895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US" sz="1200" b="1" dirty="0">
                        <a:effectLst/>
                        <a:latin typeface="+mn-lt"/>
                        <a:ea typeface="Calibri"/>
                        <a:cs typeface="Times New Roman"/>
                      </a:endParaRPr>
                    </a:p>
                    <a:p>
                      <a:pPr>
                        <a:spcAft>
                          <a:spcPts val="0"/>
                        </a:spcAft>
                      </a:pPr>
                      <a:r>
                        <a:rPr lang="en-US" sz="1200" b="1" dirty="0">
                          <a:effectLst/>
                          <a:latin typeface="+mn-lt"/>
                          <a:ea typeface="Calibri"/>
                          <a:cs typeface="Times New Roman"/>
                        </a:rPr>
                        <a:t>Number of new Adjudications Received/Awarded 2018 September/December Quarters</a:t>
                      </a:r>
                    </a:p>
                  </a:txBody>
                  <a:tcPr marL="89560" marR="895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br>
                        <a:rPr lang="en-US" sz="1200" b="1" dirty="0">
                          <a:effectLst/>
                          <a:latin typeface="+mn-lt"/>
                          <a:ea typeface="Calibri"/>
                          <a:cs typeface="Times New Roman"/>
                        </a:rPr>
                      </a:br>
                      <a:r>
                        <a:rPr lang="en-US" sz="1200" b="1" dirty="0">
                          <a:effectLst/>
                          <a:latin typeface="+mn-lt"/>
                          <a:ea typeface="Calibri"/>
                          <a:cs typeface="Times New Roman"/>
                        </a:rPr>
                        <a:t>Number of new Adjudications </a:t>
                      </a:r>
                    </a:p>
                    <a:p>
                      <a:pPr>
                        <a:spcAft>
                          <a:spcPts val="0"/>
                        </a:spcAft>
                      </a:pPr>
                      <a:r>
                        <a:rPr lang="en-US" sz="1200" b="1" dirty="0">
                          <a:effectLst/>
                          <a:latin typeface="+mn-lt"/>
                          <a:ea typeface="Calibri"/>
                          <a:cs typeface="Times New Roman"/>
                        </a:rPr>
                        <a:t>Year to Date</a:t>
                      </a:r>
                    </a:p>
                    <a:p>
                      <a:pPr>
                        <a:spcAft>
                          <a:spcPts val="0"/>
                        </a:spcAft>
                      </a:pPr>
                      <a:r>
                        <a:rPr lang="en-US" sz="1200" b="1" dirty="0">
                          <a:effectLst/>
                          <a:latin typeface="+mn-lt"/>
                          <a:ea typeface="Calibri"/>
                          <a:cs typeface="Times New Roman"/>
                        </a:rPr>
                        <a:t>2018/19</a:t>
                      </a:r>
                      <a:br>
                        <a:rPr lang="en-US" sz="1200" b="1" dirty="0">
                          <a:effectLst/>
                          <a:latin typeface="+mn-lt"/>
                          <a:ea typeface="Calibri"/>
                          <a:cs typeface="Times New Roman"/>
                        </a:rPr>
                      </a:br>
                      <a:endParaRPr lang="en-US" sz="1200" b="1" dirty="0">
                        <a:effectLst/>
                        <a:latin typeface="+mn-lt"/>
                        <a:ea typeface="Calibri"/>
                        <a:cs typeface="Times New Roman"/>
                      </a:endParaRPr>
                    </a:p>
                  </a:txBody>
                  <a:tcPr marL="89560" marR="895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200" b="1" dirty="0">
                          <a:effectLst/>
                          <a:latin typeface="+mn-lt"/>
                          <a:ea typeface="Calibri"/>
                          <a:cs typeface="Times New Roman"/>
                        </a:rPr>
                        <a:t>Total Amount Claimed</a:t>
                      </a:r>
                    </a:p>
                    <a:p>
                      <a:pPr>
                        <a:spcAft>
                          <a:spcPts val="0"/>
                        </a:spcAft>
                      </a:pPr>
                      <a:r>
                        <a:rPr lang="en-US" sz="1200" b="1" baseline="0" dirty="0">
                          <a:effectLst/>
                          <a:latin typeface="+mn-lt"/>
                          <a:ea typeface="Calibri"/>
                          <a:cs typeface="Times New Roman"/>
                        </a:rPr>
                        <a:t>Year to Date</a:t>
                      </a:r>
                      <a:r>
                        <a:rPr lang="en-US" sz="1200" b="1" dirty="0">
                          <a:effectLst/>
                          <a:latin typeface="+mn-lt"/>
                          <a:ea typeface="Calibri"/>
                          <a:cs typeface="Times New Roman"/>
                        </a:rPr>
                        <a:t> 2018/19</a:t>
                      </a:r>
                    </a:p>
                  </a:txBody>
                  <a:tcPr marL="89560" marR="895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200" b="1" dirty="0">
                          <a:effectLst/>
                          <a:latin typeface="+mn-lt"/>
                          <a:ea typeface="Calibri"/>
                          <a:cs typeface="Times New Roman"/>
                        </a:rPr>
                        <a:t>Total Amount Awarded </a:t>
                      </a:r>
                    </a:p>
                    <a:p>
                      <a:pPr>
                        <a:spcAft>
                          <a:spcPts val="0"/>
                        </a:spcAft>
                      </a:pPr>
                      <a:r>
                        <a:rPr lang="en-US" sz="1200" b="1" dirty="0">
                          <a:effectLst/>
                          <a:latin typeface="+mn-lt"/>
                          <a:ea typeface="Calibri"/>
                          <a:cs typeface="Times New Roman"/>
                        </a:rPr>
                        <a:t>Year to Date 2018/19</a:t>
                      </a:r>
                    </a:p>
                  </a:txBody>
                  <a:tcPr marL="89560" marR="895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92584">
                <a:tc>
                  <a:txBody>
                    <a:bodyPr/>
                    <a:lstStyle/>
                    <a:p>
                      <a:pPr>
                        <a:spcAft>
                          <a:spcPts val="0"/>
                        </a:spcAft>
                      </a:pPr>
                      <a:r>
                        <a:rPr lang="en-US" sz="1200" dirty="0">
                          <a:effectLst/>
                          <a:latin typeface="+mn-lt"/>
                          <a:ea typeface="Calibri"/>
                          <a:cs typeface="Times New Roman"/>
                        </a:rPr>
                        <a:t>ABC Dispute Resolution Services</a:t>
                      </a:r>
                    </a:p>
                  </a:txBody>
                  <a:tcPr marL="89560" marR="895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200" dirty="0">
                          <a:effectLst/>
                          <a:latin typeface="+mn-lt"/>
                          <a:ea typeface="Calibri"/>
                          <a:cs typeface="Times New Roman"/>
                        </a:rPr>
                        <a:t>0/0</a:t>
                      </a:r>
                    </a:p>
                  </a:txBody>
                  <a:tcPr marL="89560" marR="895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200" dirty="0">
                          <a:effectLst/>
                          <a:latin typeface="+mn-lt"/>
                          <a:ea typeface="Calibri"/>
                          <a:cs typeface="Times New Roman"/>
                        </a:rPr>
                        <a:t>0</a:t>
                      </a:r>
                    </a:p>
                  </a:txBody>
                  <a:tcPr marL="89560" marR="895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200" dirty="0">
                          <a:effectLst/>
                          <a:latin typeface="+mn-lt"/>
                          <a:ea typeface="Calibri"/>
                          <a:cs typeface="Times New Roman"/>
                        </a:rPr>
                        <a:t>0</a:t>
                      </a:r>
                    </a:p>
                  </a:txBody>
                  <a:tcPr marL="89560" marR="895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200" dirty="0">
                          <a:effectLst/>
                          <a:latin typeface="+mn-lt"/>
                          <a:ea typeface="Calibri"/>
                          <a:cs typeface="Times New Roman"/>
                        </a:rPr>
                        <a:t>0</a:t>
                      </a:r>
                    </a:p>
                  </a:txBody>
                  <a:tcPr marL="89560" marR="895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82850">
                <a:tc>
                  <a:txBody>
                    <a:bodyPr/>
                    <a:lstStyle/>
                    <a:p>
                      <a:pPr>
                        <a:spcAft>
                          <a:spcPts val="0"/>
                        </a:spcAft>
                      </a:pPr>
                      <a:r>
                        <a:rPr lang="en-US" sz="1200" dirty="0">
                          <a:effectLst/>
                          <a:latin typeface="+mn-lt"/>
                          <a:ea typeface="Calibri"/>
                          <a:cs typeface="Times New Roman"/>
                        </a:rPr>
                        <a:t>Adjudicate Today</a:t>
                      </a:r>
                    </a:p>
                  </a:txBody>
                  <a:tcPr marL="89560" marR="895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200" dirty="0">
                          <a:effectLst/>
                          <a:latin typeface="+mn-lt"/>
                          <a:ea typeface="Calibri"/>
                          <a:cs typeface="Times New Roman"/>
                        </a:rPr>
                        <a:t>43/40</a:t>
                      </a:r>
                    </a:p>
                  </a:txBody>
                  <a:tcPr marL="89560" marR="895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200" dirty="0">
                          <a:effectLst/>
                          <a:latin typeface="+mn-lt"/>
                          <a:ea typeface="Calibri"/>
                          <a:cs typeface="Times New Roman"/>
                        </a:rPr>
                        <a:t>48</a:t>
                      </a:r>
                    </a:p>
                  </a:txBody>
                  <a:tcPr marL="89560" marR="895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200" dirty="0">
                          <a:effectLst/>
                          <a:latin typeface="+mn-lt"/>
                          <a:ea typeface="Calibri"/>
                          <a:cs typeface="Times New Roman"/>
                        </a:rPr>
                        <a:t>$2,660,823.48</a:t>
                      </a:r>
                    </a:p>
                  </a:txBody>
                  <a:tcPr marL="89560" marR="895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200" dirty="0">
                          <a:effectLst/>
                          <a:latin typeface="+mn-lt"/>
                          <a:ea typeface="Calibri"/>
                          <a:cs typeface="Times New Roman"/>
                        </a:rPr>
                        <a:t>$1,578,531.71</a:t>
                      </a:r>
                    </a:p>
                  </a:txBody>
                  <a:tcPr marL="89560" marR="895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82850">
                <a:tc>
                  <a:txBody>
                    <a:bodyPr/>
                    <a:lstStyle/>
                    <a:p>
                      <a:pPr>
                        <a:spcAft>
                          <a:spcPts val="0"/>
                        </a:spcAft>
                      </a:pPr>
                      <a:r>
                        <a:rPr lang="en-US" sz="1200" dirty="0">
                          <a:effectLst/>
                          <a:latin typeface="+mn-lt"/>
                          <a:ea typeface="Calibri"/>
                          <a:cs typeface="Times New Roman"/>
                        </a:rPr>
                        <a:t>Australian Solutions Centre</a:t>
                      </a:r>
                    </a:p>
                  </a:txBody>
                  <a:tcPr marL="89560" marR="895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200" dirty="0">
                          <a:effectLst/>
                          <a:latin typeface="+mn-lt"/>
                          <a:ea typeface="Calibri"/>
                          <a:cs typeface="Times New Roman"/>
                        </a:rPr>
                        <a:t>0/0</a:t>
                      </a:r>
                    </a:p>
                  </a:txBody>
                  <a:tcPr marL="89560" marR="895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200" dirty="0">
                          <a:effectLst/>
                          <a:latin typeface="+mn-lt"/>
                          <a:ea typeface="Calibri"/>
                          <a:cs typeface="Times New Roman"/>
                        </a:rPr>
                        <a:t>0</a:t>
                      </a:r>
                    </a:p>
                  </a:txBody>
                  <a:tcPr marL="89560" marR="895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200" dirty="0">
                          <a:effectLst/>
                          <a:latin typeface="+mn-lt"/>
                          <a:ea typeface="Calibri"/>
                          <a:cs typeface="Times New Roman"/>
                        </a:rPr>
                        <a:t>0</a:t>
                      </a:r>
                    </a:p>
                  </a:txBody>
                  <a:tcPr marL="89560" marR="895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200" dirty="0">
                          <a:effectLst/>
                          <a:latin typeface="+mn-lt"/>
                          <a:ea typeface="Calibri"/>
                          <a:cs typeface="Times New Roman"/>
                        </a:rPr>
                        <a:t>0</a:t>
                      </a:r>
                    </a:p>
                  </a:txBody>
                  <a:tcPr marL="89560" marR="895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82850">
                <a:tc>
                  <a:txBody>
                    <a:bodyPr/>
                    <a:lstStyle/>
                    <a:p>
                      <a:pPr>
                        <a:spcAft>
                          <a:spcPts val="0"/>
                        </a:spcAft>
                      </a:pPr>
                      <a:r>
                        <a:rPr lang="en-US" sz="1200">
                          <a:effectLst/>
                          <a:latin typeface="+mn-lt"/>
                          <a:ea typeface="Calibri"/>
                          <a:cs typeface="Times New Roman"/>
                        </a:rPr>
                        <a:t>Resolution Institute</a:t>
                      </a:r>
                    </a:p>
                  </a:txBody>
                  <a:tcPr marL="89560" marR="895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200" dirty="0">
                          <a:effectLst/>
                          <a:latin typeface="+mn-lt"/>
                          <a:ea typeface="Calibri"/>
                          <a:cs typeface="Times New Roman"/>
                        </a:rPr>
                        <a:t>5/4</a:t>
                      </a:r>
                    </a:p>
                  </a:txBody>
                  <a:tcPr marL="89560" marR="895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200" dirty="0">
                          <a:effectLst/>
                          <a:latin typeface="+mn-lt"/>
                          <a:ea typeface="Calibri"/>
                          <a:cs typeface="Times New Roman"/>
                        </a:rPr>
                        <a:t>6</a:t>
                      </a:r>
                    </a:p>
                  </a:txBody>
                  <a:tcPr marL="89560" marR="895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200" dirty="0">
                          <a:effectLst/>
                          <a:latin typeface="+mn-lt"/>
                          <a:ea typeface="Calibri"/>
                          <a:cs typeface="Times New Roman"/>
                        </a:rPr>
                        <a:t>$25,435,235.32</a:t>
                      </a:r>
                    </a:p>
                  </a:txBody>
                  <a:tcPr marL="89560" marR="895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200" dirty="0">
                          <a:effectLst/>
                          <a:latin typeface="+mn-lt"/>
                          <a:ea typeface="Calibri"/>
                          <a:cs typeface="Times New Roman"/>
                        </a:rPr>
                        <a:t>$3,492,953.34</a:t>
                      </a:r>
                    </a:p>
                  </a:txBody>
                  <a:tcPr marL="89560" marR="895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92584">
                <a:tc>
                  <a:txBody>
                    <a:bodyPr/>
                    <a:lstStyle/>
                    <a:p>
                      <a:pPr>
                        <a:spcAft>
                          <a:spcPts val="0"/>
                        </a:spcAft>
                      </a:pPr>
                      <a:r>
                        <a:rPr lang="en-US" sz="1200" dirty="0">
                          <a:effectLst/>
                          <a:latin typeface="+mn-lt"/>
                          <a:ea typeface="Calibri"/>
                          <a:cs typeface="Times New Roman"/>
                        </a:rPr>
                        <a:t>Master Builders Association of SA</a:t>
                      </a:r>
                    </a:p>
                  </a:txBody>
                  <a:tcPr marL="89560" marR="895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200" dirty="0">
                          <a:effectLst/>
                          <a:latin typeface="+mn-lt"/>
                          <a:ea typeface="Calibri"/>
                          <a:cs typeface="Times New Roman"/>
                        </a:rPr>
                        <a:t>0/0</a:t>
                      </a:r>
                    </a:p>
                  </a:txBody>
                  <a:tcPr marL="89560" marR="895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200" dirty="0">
                          <a:effectLst/>
                          <a:latin typeface="+mn-lt"/>
                          <a:ea typeface="Calibri"/>
                          <a:cs typeface="Times New Roman"/>
                        </a:rPr>
                        <a:t>0</a:t>
                      </a:r>
                    </a:p>
                  </a:txBody>
                  <a:tcPr marL="89560" marR="895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200" dirty="0">
                          <a:effectLst/>
                          <a:latin typeface="+mn-lt"/>
                          <a:ea typeface="Calibri"/>
                          <a:cs typeface="Times New Roman"/>
                        </a:rPr>
                        <a:t>0</a:t>
                      </a:r>
                    </a:p>
                  </a:txBody>
                  <a:tcPr marL="89560" marR="895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200" dirty="0">
                          <a:effectLst/>
                          <a:latin typeface="+mn-lt"/>
                          <a:ea typeface="Calibri"/>
                          <a:cs typeface="Times New Roman"/>
                        </a:rPr>
                        <a:t>0</a:t>
                      </a:r>
                    </a:p>
                  </a:txBody>
                  <a:tcPr marL="89560" marR="895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92584">
                <a:tc>
                  <a:txBody>
                    <a:bodyPr/>
                    <a:lstStyle/>
                    <a:p>
                      <a:pPr>
                        <a:spcAft>
                          <a:spcPts val="0"/>
                        </a:spcAft>
                      </a:pPr>
                      <a:r>
                        <a:rPr lang="en-US" sz="1200">
                          <a:effectLst/>
                          <a:latin typeface="+mn-lt"/>
                          <a:ea typeface="Calibri"/>
                          <a:cs typeface="Times New Roman"/>
                        </a:rPr>
                        <a:t>Nominator</a:t>
                      </a:r>
                    </a:p>
                  </a:txBody>
                  <a:tcPr marL="89560" marR="895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200" dirty="0">
                          <a:effectLst/>
                          <a:latin typeface="+mn-lt"/>
                          <a:ea typeface="Calibri"/>
                          <a:cs typeface="Times New Roman"/>
                        </a:rPr>
                        <a:t>0/0</a:t>
                      </a:r>
                    </a:p>
                  </a:txBody>
                  <a:tcPr marL="89560" marR="895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200" dirty="0">
                          <a:effectLst/>
                          <a:latin typeface="+mn-lt"/>
                          <a:ea typeface="Calibri"/>
                          <a:cs typeface="Times New Roman"/>
                        </a:rPr>
                        <a:t>0</a:t>
                      </a:r>
                    </a:p>
                  </a:txBody>
                  <a:tcPr marL="89560" marR="895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200" dirty="0">
                          <a:effectLst/>
                          <a:latin typeface="+mn-lt"/>
                          <a:ea typeface="Calibri"/>
                          <a:cs typeface="Times New Roman"/>
                        </a:rPr>
                        <a:t>0</a:t>
                      </a:r>
                    </a:p>
                  </a:txBody>
                  <a:tcPr marL="89560" marR="895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200" dirty="0">
                          <a:effectLst/>
                          <a:latin typeface="+mn-lt"/>
                          <a:ea typeface="Calibri"/>
                          <a:cs typeface="Times New Roman"/>
                        </a:rPr>
                        <a:t>0</a:t>
                      </a:r>
                    </a:p>
                  </a:txBody>
                  <a:tcPr marL="89560" marR="895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82850">
                <a:tc>
                  <a:txBody>
                    <a:bodyPr/>
                    <a:lstStyle/>
                    <a:p>
                      <a:pPr>
                        <a:spcAft>
                          <a:spcPts val="0"/>
                        </a:spcAft>
                      </a:pPr>
                      <a:r>
                        <a:rPr lang="en-US" sz="1200" dirty="0">
                          <a:effectLst/>
                          <a:latin typeface="+mn-lt"/>
                          <a:ea typeface="Calibri"/>
                          <a:cs typeface="Times New Roman"/>
                        </a:rPr>
                        <a:t>RICS Dispute Resolution Service</a:t>
                      </a:r>
                    </a:p>
                  </a:txBody>
                  <a:tcPr marL="89560" marR="895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200" dirty="0">
                          <a:effectLst/>
                          <a:latin typeface="+mn-lt"/>
                          <a:ea typeface="Calibri"/>
                          <a:cs typeface="Times New Roman"/>
                        </a:rPr>
                        <a:t>0/0</a:t>
                      </a:r>
                    </a:p>
                  </a:txBody>
                  <a:tcPr marL="89560" marR="895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200" dirty="0">
                          <a:effectLst/>
                          <a:latin typeface="+mn-lt"/>
                          <a:ea typeface="Calibri"/>
                          <a:cs typeface="Times New Roman"/>
                        </a:rPr>
                        <a:t>1</a:t>
                      </a:r>
                    </a:p>
                  </a:txBody>
                  <a:tcPr marL="89560" marR="895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200" dirty="0">
                          <a:effectLst/>
                          <a:latin typeface="+mn-lt"/>
                          <a:ea typeface="Calibri"/>
                          <a:cs typeface="Times New Roman"/>
                        </a:rPr>
                        <a:t>$6,032,031.89</a:t>
                      </a:r>
                    </a:p>
                  </a:txBody>
                  <a:tcPr marL="89560" marR="895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200" dirty="0">
                          <a:effectLst/>
                          <a:latin typeface="+mn-lt"/>
                          <a:ea typeface="Calibri"/>
                          <a:cs typeface="Times New Roman"/>
                        </a:rPr>
                        <a:t>0</a:t>
                      </a:r>
                    </a:p>
                  </a:txBody>
                  <a:tcPr marL="89560" marR="895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21611">
                <a:tc>
                  <a:txBody>
                    <a:bodyPr/>
                    <a:lstStyle/>
                    <a:p>
                      <a:pPr>
                        <a:spcAft>
                          <a:spcPts val="0"/>
                        </a:spcAft>
                      </a:pPr>
                      <a:r>
                        <a:rPr lang="en-US" sz="1200" b="1" dirty="0">
                          <a:effectLst/>
                          <a:latin typeface="+mn-lt"/>
                          <a:ea typeface="Calibri"/>
                          <a:cs typeface="Times New Roman"/>
                        </a:rPr>
                        <a:t>Total</a:t>
                      </a:r>
                      <a:endParaRPr lang="en-US" sz="1200" dirty="0">
                        <a:effectLst/>
                        <a:latin typeface="+mn-lt"/>
                        <a:ea typeface="Calibri"/>
                        <a:cs typeface="Times New Roman"/>
                      </a:endParaRPr>
                    </a:p>
                  </a:txBody>
                  <a:tcPr marL="89560" marR="895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200" b="1" dirty="0">
                          <a:effectLst/>
                          <a:latin typeface="+mn-lt"/>
                          <a:ea typeface="Calibri"/>
                          <a:cs typeface="Times New Roman"/>
                        </a:rPr>
                        <a:t>48/44</a:t>
                      </a:r>
                    </a:p>
                  </a:txBody>
                  <a:tcPr marL="89560" marR="895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200" b="1" dirty="0">
                          <a:effectLst/>
                          <a:latin typeface="+mn-lt"/>
                          <a:ea typeface="Calibri"/>
                          <a:cs typeface="Times New Roman"/>
                        </a:rPr>
                        <a:t>55</a:t>
                      </a:r>
                    </a:p>
                  </a:txBody>
                  <a:tcPr marL="89560" marR="895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200" b="1" dirty="0">
                          <a:effectLst/>
                          <a:latin typeface="+mn-lt"/>
                          <a:ea typeface="Calibri"/>
                          <a:cs typeface="Times New Roman"/>
                        </a:rPr>
                        <a:t>$34,128,090.69</a:t>
                      </a:r>
                    </a:p>
                  </a:txBody>
                  <a:tcPr marL="89560" marR="895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200" b="1" dirty="0">
                          <a:effectLst/>
                          <a:latin typeface="+mn-lt"/>
                          <a:ea typeface="Calibri"/>
                          <a:cs typeface="Times New Roman"/>
                        </a:rPr>
                        <a:t>$5,071,485.05</a:t>
                      </a:r>
                    </a:p>
                  </a:txBody>
                  <a:tcPr marL="89560" marR="895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
        <p:nvSpPr>
          <p:cNvPr id="11" name="Title 1">
            <a:extLst>
              <a:ext uri="{FF2B5EF4-FFF2-40B4-BE49-F238E27FC236}">
                <a16:creationId xmlns:a16="http://schemas.microsoft.com/office/drawing/2014/main" id="{A6265C8E-6503-486A-A7B0-1929993A5F8F}"/>
              </a:ext>
            </a:extLst>
          </p:cNvPr>
          <p:cNvSpPr>
            <a:spLocks noGrp="1"/>
          </p:cNvSpPr>
          <p:nvPr>
            <p:ph type="ctrTitle"/>
          </p:nvPr>
        </p:nvSpPr>
        <p:spPr>
          <a:xfrm>
            <a:off x="911424" y="932724"/>
            <a:ext cx="10363200" cy="1470025"/>
          </a:xfrm>
        </p:spPr>
        <p:txBody>
          <a:bodyPr/>
          <a:lstStyle/>
          <a:p>
            <a:r>
              <a:rPr lang="en-US" altLang="en-US" sz="4400" b="1" i="1" dirty="0"/>
              <a:t>Building &amp; Construction Industry Security of Payment Act 2009</a:t>
            </a:r>
            <a:endParaRPr lang="en-AU" altLang="en-US" sz="4400" b="1" i="1" dirty="0"/>
          </a:p>
        </p:txBody>
      </p:sp>
    </p:spTree>
    <p:extLst>
      <p:ext uri="{BB962C8B-B14F-4D97-AF65-F5344CB8AC3E}">
        <p14:creationId xmlns:p14="http://schemas.microsoft.com/office/powerpoint/2010/main" val="28806657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Content Placeholder 2"/>
          <p:cNvSpPr>
            <a:spLocks noGrp="1"/>
          </p:cNvSpPr>
          <p:nvPr>
            <p:ph type="subTitle" idx="1"/>
          </p:nvPr>
        </p:nvSpPr>
        <p:spPr>
          <a:xfrm>
            <a:off x="1871531" y="2468893"/>
            <a:ext cx="8534400" cy="1752600"/>
          </a:xfrm>
        </p:spPr>
        <p:txBody>
          <a:bodyPr/>
          <a:lstStyle/>
          <a:p>
            <a:pPr marL="380990" indent="-380990">
              <a:spcBef>
                <a:spcPts val="800"/>
              </a:spcBef>
              <a:spcAft>
                <a:spcPts val="800"/>
              </a:spcAft>
              <a:buFont typeface="Arial" panose="020B0604020202020204" pitchFamily="34" charset="0"/>
              <a:buChar char="•"/>
            </a:pPr>
            <a:endParaRPr lang="en-AU" altLang="en-US" sz="2400" dirty="0">
              <a:latin typeface="Calibri" panose="020F0502020204030204" pitchFamily="34" charset="0"/>
            </a:endParaRPr>
          </a:p>
          <a:p>
            <a:pPr>
              <a:spcBef>
                <a:spcPts val="800"/>
              </a:spcBef>
              <a:spcAft>
                <a:spcPts val="800"/>
              </a:spcAft>
              <a:buFontTx/>
              <a:buChar char="•"/>
            </a:pPr>
            <a:endParaRPr lang="en-AU" altLang="en-US" sz="2400" dirty="0">
              <a:latin typeface="Calibri" panose="020F0502020204030204" pitchFamily="34" charset="0"/>
            </a:endParaRPr>
          </a:p>
          <a:p>
            <a:pPr>
              <a:buFontTx/>
              <a:buChar char="•"/>
            </a:pPr>
            <a:endParaRPr lang="en-AU" altLang="en-US" dirty="0"/>
          </a:p>
        </p:txBody>
      </p:sp>
      <p:sp>
        <p:nvSpPr>
          <p:cNvPr id="3" name="Rectangle 2"/>
          <p:cNvSpPr/>
          <p:nvPr/>
        </p:nvSpPr>
        <p:spPr>
          <a:xfrm>
            <a:off x="1055440" y="4605536"/>
            <a:ext cx="10081120" cy="1200329"/>
          </a:xfrm>
          <a:prstGeom prst="rect">
            <a:avLst/>
          </a:prstGeom>
        </p:spPr>
        <p:txBody>
          <a:bodyPr wrap="square">
            <a:spAutoFit/>
          </a:bodyPr>
          <a:lstStyle/>
          <a:p>
            <a:pPr algn="just"/>
            <a:endParaRPr lang="en-US" sz="2400" dirty="0">
              <a:latin typeface="Arial" panose="020B0604020202020204" pitchFamily="34" charset="0"/>
              <a:cs typeface="Arial" panose="020B0604020202020204" pitchFamily="34" charset="0"/>
            </a:endParaRPr>
          </a:p>
          <a:p>
            <a:endParaRPr lang="en-AU" sz="2400" dirty="0">
              <a:latin typeface="Arial" panose="020B0604020202020204" pitchFamily="34" charset="0"/>
              <a:cs typeface="Arial" panose="020B0604020202020204" pitchFamily="34" charset="0"/>
            </a:endParaRPr>
          </a:p>
          <a:p>
            <a:endParaRPr lang="en-AU" altLang="en-US" sz="2400" dirty="0"/>
          </a:p>
        </p:txBody>
      </p:sp>
      <p:sp>
        <p:nvSpPr>
          <p:cNvPr id="2" name="Rectangle 1"/>
          <p:cNvSpPr/>
          <p:nvPr/>
        </p:nvSpPr>
        <p:spPr>
          <a:xfrm>
            <a:off x="1055440" y="2442325"/>
            <a:ext cx="9721080" cy="3785652"/>
          </a:xfrm>
          <a:prstGeom prst="rect">
            <a:avLst/>
          </a:prstGeom>
        </p:spPr>
        <p:txBody>
          <a:bodyPr wrap="square">
            <a:spAutoFit/>
          </a:bodyPr>
          <a:lstStyle/>
          <a:p>
            <a:pPr marL="342900" indent="-342900" algn="just">
              <a:buFont typeface="Arial" panose="020B0604020202020204" pitchFamily="34" charset="0"/>
              <a:buChar char="•"/>
            </a:pPr>
            <a:r>
              <a:rPr lang="en-AU" sz="2400" dirty="0">
                <a:latin typeface="Arial" panose="020B0604020202020204" pitchFamily="34" charset="0"/>
                <a:cs typeface="Arial" panose="020B0604020202020204" pitchFamily="34" charset="0"/>
              </a:rPr>
              <a:t>Independent Review (Moss) commenced December 2014 and tabled in Parliament in May 2015</a:t>
            </a:r>
          </a:p>
          <a:p>
            <a:pPr marL="342900" indent="-342900" algn="just">
              <a:buFont typeface="Arial" panose="020B0604020202020204" pitchFamily="34" charset="0"/>
              <a:buChar char="•"/>
            </a:pPr>
            <a:endParaRPr lang="en-AU" sz="2400"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AU" sz="2400" dirty="0">
                <a:latin typeface="Arial" panose="020B0604020202020204" pitchFamily="34" charset="0"/>
                <a:cs typeface="Arial" panose="020B0604020202020204" pitchFamily="34" charset="0"/>
              </a:rPr>
              <a:t>Following the collapse of </a:t>
            </a:r>
            <a:r>
              <a:rPr lang="en-AU" sz="2400" dirty="0" err="1">
                <a:latin typeface="Arial" panose="020B0604020202020204" pitchFamily="34" charset="0"/>
                <a:cs typeface="Arial" panose="020B0604020202020204" pitchFamily="34" charset="0"/>
              </a:rPr>
              <a:t>Tagara</a:t>
            </a:r>
            <a:r>
              <a:rPr lang="en-AU" sz="2400" dirty="0">
                <a:latin typeface="Arial" panose="020B0604020202020204" pitchFamily="34" charset="0"/>
                <a:cs typeface="Arial" panose="020B0604020202020204" pitchFamily="34" charset="0"/>
              </a:rPr>
              <a:t> Builders in June 2016, further consultation with industry, industry associations and key stakeholders on 16 specific proposals</a:t>
            </a:r>
          </a:p>
          <a:p>
            <a:pPr marL="342900" indent="-342900" algn="just">
              <a:buFont typeface="Arial" panose="020B0604020202020204" pitchFamily="34" charset="0"/>
              <a:buChar char="•"/>
            </a:pPr>
            <a:endParaRPr lang="en-AU" sz="2400"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AU" sz="2400" dirty="0">
                <a:latin typeface="Arial" panose="020B0604020202020204" pitchFamily="34" charset="0"/>
                <a:cs typeface="Arial" panose="020B0604020202020204" pitchFamily="34" charset="0"/>
              </a:rPr>
              <a:t>Amending Bill introduced in October 2017. Passed House of Assembly but was not considered by Legislative Council before Parliament was prorogued for the 2018 election </a:t>
            </a:r>
          </a:p>
        </p:txBody>
      </p:sp>
      <p:sp>
        <p:nvSpPr>
          <p:cNvPr id="8" name="Title 1">
            <a:extLst>
              <a:ext uri="{FF2B5EF4-FFF2-40B4-BE49-F238E27FC236}">
                <a16:creationId xmlns:a16="http://schemas.microsoft.com/office/drawing/2014/main" id="{CD120636-DE0E-4E1F-95C3-EEEEF0D10872}"/>
              </a:ext>
            </a:extLst>
          </p:cNvPr>
          <p:cNvSpPr>
            <a:spLocks noGrp="1"/>
          </p:cNvSpPr>
          <p:nvPr>
            <p:ph type="ctrTitle"/>
          </p:nvPr>
        </p:nvSpPr>
        <p:spPr>
          <a:xfrm>
            <a:off x="911225" y="933450"/>
            <a:ext cx="10363200" cy="1470025"/>
          </a:xfrm>
        </p:spPr>
        <p:txBody>
          <a:bodyPr/>
          <a:lstStyle/>
          <a:p>
            <a:r>
              <a:rPr lang="en-US" altLang="en-US" sz="4400" b="1" i="1" dirty="0"/>
              <a:t>Building &amp; Construction Industry Security of Payment Act 2009</a:t>
            </a:r>
            <a:endParaRPr lang="en-AU" altLang="en-US" sz="4400" b="1" i="1" dirty="0"/>
          </a:p>
        </p:txBody>
      </p:sp>
    </p:spTree>
    <p:extLst>
      <p:ext uri="{BB962C8B-B14F-4D97-AF65-F5344CB8AC3E}">
        <p14:creationId xmlns:p14="http://schemas.microsoft.com/office/powerpoint/2010/main" val="34255379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Content Placeholder 2"/>
          <p:cNvSpPr>
            <a:spLocks noGrp="1"/>
          </p:cNvSpPr>
          <p:nvPr>
            <p:ph type="subTitle" idx="1"/>
          </p:nvPr>
        </p:nvSpPr>
        <p:spPr>
          <a:xfrm>
            <a:off x="1871531" y="2468893"/>
            <a:ext cx="8534400" cy="1752600"/>
          </a:xfrm>
        </p:spPr>
        <p:txBody>
          <a:bodyPr/>
          <a:lstStyle/>
          <a:p>
            <a:pPr marL="380990" indent="-380990">
              <a:spcBef>
                <a:spcPts val="800"/>
              </a:spcBef>
              <a:spcAft>
                <a:spcPts val="800"/>
              </a:spcAft>
              <a:buFont typeface="Arial" panose="020B0604020202020204" pitchFamily="34" charset="0"/>
              <a:buChar char="•"/>
            </a:pPr>
            <a:endParaRPr lang="en-AU" altLang="en-US" sz="2400" dirty="0">
              <a:latin typeface="Calibri" panose="020F0502020204030204" pitchFamily="34" charset="0"/>
            </a:endParaRPr>
          </a:p>
          <a:p>
            <a:pPr>
              <a:spcBef>
                <a:spcPts val="800"/>
              </a:spcBef>
              <a:spcAft>
                <a:spcPts val="800"/>
              </a:spcAft>
              <a:buFontTx/>
              <a:buChar char="•"/>
            </a:pPr>
            <a:endParaRPr lang="en-AU" altLang="en-US" sz="2400" dirty="0">
              <a:latin typeface="Calibri" panose="020F0502020204030204" pitchFamily="34" charset="0"/>
            </a:endParaRPr>
          </a:p>
          <a:p>
            <a:pPr>
              <a:buFontTx/>
              <a:buChar char="•"/>
            </a:pPr>
            <a:endParaRPr lang="en-AU" altLang="en-US" dirty="0"/>
          </a:p>
        </p:txBody>
      </p:sp>
      <p:sp>
        <p:nvSpPr>
          <p:cNvPr id="3" name="Rectangle 2"/>
          <p:cNvSpPr/>
          <p:nvPr/>
        </p:nvSpPr>
        <p:spPr>
          <a:xfrm>
            <a:off x="1055440" y="4605536"/>
            <a:ext cx="10081120" cy="1200329"/>
          </a:xfrm>
          <a:prstGeom prst="rect">
            <a:avLst/>
          </a:prstGeom>
        </p:spPr>
        <p:txBody>
          <a:bodyPr wrap="square">
            <a:spAutoFit/>
          </a:bodyPr>
          <a:lstStyle/>
          <a:p>
            <a:pPr algn="just"/>
            <a:endParaRPr lang="en-US" sz="2400" dirty="0">
              <a:latin typeface="Arial" panose="020B0604020202020204" pitchFamily="34" charset="0"/>
              <a:cs typeface="Arial" panose="020B0604020202020204" pitchFamily="34" charset="0"/>
            </a:endParaRPr>
          </a:p>
          <a:p>
            <a:endParaRPr lang="en-AU" sz="2400" dirty="0">
              <a:latin typeface="Arial" panose="020B0604020202020204" pitchFamily="34" charset="0"/>
              <a:cs typeface="Arial" panose="020B0604020202020204" pitchFamily="34" charset="0"/>
            </a:endParaRPr>
          </a:p>
          <a:p>
            <a:endParaRPr lang="en-AU" altLang="en-US" sz="2400" dirty="0"/>
          </a:p>
        </p:txBody>
      </p:sp>
      <p:sp>
        <p:nvSpPr>
          <p:cNvPr id="2" name="Rectangle 1"/>
          <p:cNvSpPr/>
          <p:nvPr/>
        </p:nvSpPr>
        <p:spPr>
          <a:xfrm>
            <a:off x="1055440" y="2442325"/>
            <a:ext cx="9721080" cy="3564053"/>
          </a:xfrm>
          <a:prstGeom prst="rect">
            <a:avLst/>
          </a:prstGeom>
        </p:spPr>
        <p:txBody>
          <a:bodyPr wrap="square">
            <a:spAutoFit/>
          </a:bodyPr>
          <a:lstStyle/>
          <a:p>
            <a:pPr marL="342900" indent="-342900" algn="just">
              <a:buFont typeface="Arial" panose="020B0604020202020204" pitchFamily="34" charset="0"/>
              <a:buChar char="•"/>
            </a:pPr>
            <a:r>
              <a:rPr lang="en-AU" sz="2400" dirty="0">
                <a:latin typeface="Arial" panose="020B0604020202020204" pitchFamily="34" charset="0"/>
                <a:cs typeface="Arial" panose="020B0604020202020204" pitchFamily="34" charset="0"/>
              </a:rPr>
              <a:t>Amending Bill introduced in October 2017. Passed House of Assembly but was not considered by Legislative Council before Parliament was prorogued for the 2018 election </a:t>
            </a:r>
          </a:p>
          <a:p>
            <a:pPr algn="just"/>
            <a:endParaRPr lang="en-AU" sz="2400" dirty="0">
              <a:latin typeface="Arial" panose="020B0604020202020204" pitchFamily="34" charset="0"/>
              <a:cs typeface="Arial" panose="020B0604020202020204" pitchFamily="34" charset="0"/>
            </a:endParaRPr>
          </a:p>
          <a:p>
            <a:pPr marL="380990" lvl="0" indent="-380990" defTabSz="1219170">
              <a:spcBef>
                <a:spcPct val="20000"/>
              </a:spcBef>
              <a:buFont typeface="Arial" panose="020B0604020202020204" pitchFamily="34" charset="0"/>
              <a:buChar char="•"/>
            </a:pPr>
            <a:r>
              <a:rPr lang="en-AU" sz="2400" dirty="0">
                <a:solidFill>
                  <a:prstClr val="black"/>
                </a:solidFill>
                <a:latin typeface="Arial" panose="020B0604020202020204" pitchFamily="34" charset="0"/>
                <a:cs typeface="Arial" panose="020B0604020202020204" pitchFamily="34" charset="0"/>
              </a:rPr>
              <a:t>The national “Review of Security of Payment Laws” (the Murray Review) prepared by Mr John Murray AM was released publicly on 21 May 2018</a:t>
            </a:r>
          </a:p>
          <a:p>
            <a:pPr lvl="0" algn="just" defTabSz="1219170">
              <a:spcBef>
                <a:spcPct val="20000"/>
              </a:spcBef>
            </a:pPr>
            <a:endParaRPr lang="en-AU" sz="2400" dirty="0">
              <a:solidFill>
                <a:prstClr val="black"/>
              </a:solidFill>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endParaRPr lang="en-AU" sz="2400" dirty="0">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80435E5F-4065-47B4-88CC-949DC5D94B4A}"/>
              </a:ext>
            </a:extLst>
          </p:cNvPr>
          <p:cNvSpPr>
            <a:spLocks noGrp="1"/>
          </p:cNvSpPr>
          <p:nvPr>
            <p:ph type="ctrTitle"/>
          </p:nvPr>
        </p:nvSpPr>
        <p:spPr>
          <a:xfrm>
            <a:off x="911225" y="933450"/>
            <a:ext cx="10363200" cy="1470025"/>
          </a:xfrm>
        </p:spPr>
        <p:txBody>
          <a:bodyPr/>
          <a:lstStyle/>
          <a:p>
            <a:r>
              <a:rPr lang="en-US" altLang="en-US" sz="4400" b="1" i="1" dirty="0"/>
              <a:t>Building &amp; Construction Industry Security of Payment Act 2009</a:t>
            </a:r>
            <a:endParaRPr lang="en-AU" altLang="en-US" sz="4400" b="1" i="1" dirty="0"/>
          </a:p>
        </p:txBody>
      </p:sp>
    </p:spTree>
    <p:extLst>
      <p:ext uri="{BB962C8B-B14F-4D97-AF65-F5344CB8AC3E}">
        <p14:creationId xmlns:p14="http://schemas.microsoft.com/office/powerpoint/2010/main" val="14838957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Content Placeholder 2"/>
          <p:cNvSpPr>
            <a:spLocks noGrp="1"/>
          </p:cNvSpPr>
          <p:nvPr>
            <p:ph type="subTitle" idx="1"/>
          </p:nvPr>
        </p:nvSpPr>
        <p:spPr>
          <a:xfrm>
            <a:off x="1343472" y="1988840"/>
            <a:ext cx="9145016" cy="2040632"/>
          </a:xfrm>
        </p:spPr>
        <p:txBody>
          <a:bodyPr/>
          <a:lstStyle/>
          <a:p>
            <a:pPr marL="380990" indent="-380990" algn="just">
              <a:buFont typeface="Arial" panose="020B0604020202020204" pitchFamily="34" charset="0"/>
              <a:buChar char="•"/>
            </a:pPr>
            <a:r>
              <a:rPr lang="en-AU" sz="2400" dirty="0"/>
              <a:t>Extensive consultation with stakeholders in second half of 2018</a:t>
            </a:r>
          </a:p>
          <a:p>
            <a:pPr marL="380990" indent="-380990" algn="just">
              <a:buFont typeface="Arial" panose="020B0604020202020204" pitchFamily="34" charset="0"/>
              <a:buChar char="•"/>
            </a:pPr>
            <a:r>
              <a:rPr lang="en-AU" sz="2400" dirty="0"/>
              <a:t>Comprehensive testing of proposed recommendations against existing South Australian legislation</a:t>
            </a:r>
          </a:p>
          <a:p>
            <a:pPr marL="380990" indent="-380990" algn="l">
              <a:buFont typeface="Arial" panose="020B0604020202020204" pitchFamily="34" charset="0"/>
              <a:buChar char="•"/>
            </a:pPr>
            <a:r>
              <a:rPr lang="en-AU" sz="2400" dirty="0"/>
              <a:t>Informed by assessment of recommendations and feedback from consultation on the Review</a:t>
            </a:r>
          </a:p>
          <a:p>
            <a:pPr marL="380990" indent="-380990" algn="l">
              <a:buFont typeface="Arial" panose="020B0604020202020204" pitchFamily="34" charset="0"/>
              <a:buChar char="•"/>
            </a:pPr>
            <a:r>
              <a:rPr lang="en-AU" sz="2400" dirty="0"/>
              <a:t>SA Small Business Commissioner supportive of most, but not all, recommendations from Murray Review</a:t>
            </a:r>
          </a:p>
          <a:p>
            <a:pPr marL="380990" indent="-380990" algn="just">
              <a:buFont typeface="Arial" panose="020B0604020202020204" pitchFamily="34" charset="0"/>
              <a:buChar char="•"/>
            </a:pPr>
            <a:r>
              <a:rPr lang="en-AU" sz="2400" dirty="0"/>
              <a:t>Mixed response from industry </a:t>
            </a:r>
          </a:p>
          <a:p>
            <a:pPr marL="380990" indent="-380990" algn="just">
              <a:buFont typeface="Arial" panose="020B0604020202020204" pitchFamily="34" charset="0"/>
              <a:buChar char="•"/>
            </a:pPr>
            <a:r>
              <a:rPr lang="en-AU" sz="2400" dirty="0"/>
              <a:t>Most concern surrounds trusts</a:t>
            </a:r>
          </a:p>
          <a:p>
            <a:pPr algn="l"/>
            <a:endParaRPr lang="en-AU" sz="2400" dirty="0"/>
          </a:p>
          <a:p>
            <a:pPr algn="l"/>
            <a:endParaRPr lang="en-AU" sz="2400" dirty="0"/>
          </a:p>
          <a:p>
            <a:pPr algn="l"/>
            <a:endParaRPr lang="en-AU" sz="2400" dirty="0"/>
          </a:p>
          <a:p>
            <a:pPr algn="just">
              <a:spcAft>
                <a:spcPts val="1067"/>
              </a:spcAft>
            </a:pPr>
            <a:endParaRPr lang="en-AU" sz="2400" b="1" dirty="0">
              <a:ea typeface="Times New Roman"/>
              <a:cs typeface="Times New Roman"/>
            </a:endParaRPr>
          </a:p>
        </p:txBody>
      </p:sp>
      <p:sp>
        <p:nvSpPr>
          <p:cNvPr id="5" name="Content Placeholder 2"/>
          <p:cNvSpPr txBox="1">
            <a:spLocks/>
          </p:cNvSpPr>
          <p:nvPr/>
        </p:nvSpPr>
        <p:spPr>
          <a:xfrm>
            <a:off x="275928" y="1604797"/>
            <a:ext cx="11425269" cy="4128459"/>
          </a:xfrm>
          <a:prstGeom prst="rect">
            <a:avLst/>
          </a:prstGeom>
        </p:spPr>
        <p:txBody>
          <a:bodyPr/>
          <a:lstStyle>
            <a:lvl1pPr marL="0" indent="0" algn="ctr" defTabSz="914400" rtl="0" eaLnBrk="1" latinLnBrk="0" hangingPunct="1">
              <a:spcBef>
                <a:spcPct val="20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endParaRPr lang="en-AU" altLang="en-US" dirty="0">
              <a:latin typeface="+mn-lt"/>
            </a:endParaRPr>
          </a:p>
        </p:txBody>
      </p:sp>
      <p:sp>
        <p:nvSpPr>
          <p:cNvPr id="7" name="Title 1">
            <a:extLst>
              <a:ext uri="{FF2B5EF4-FFF2-40B4-BE49-F238E27FC236}">
                <a16:creationId xmlns:a16="http://schemas.microsoft.com/office/drawing/2014/main" id="{3BCC1773-4A04-41BD-800E-632C1AC07A31}"/>
              </a:ext>
            </a:extLst>
          </p:cNvPr>
          <p:cNvSpPr>
            <a:spLocks noGrp="1"/>
          </p:cNvSpPr>
          <p:nvPr>
            <p:ph type="ctrTitle"/>
          </p:nvPr>
        </p:nvSpPr>
        <p:spPr>
          <a:xfrm>
            <a:off x="251249" y="980728"/>
            <a:ext cx="10363200" cy="1470025"/>
          </a:xfrm>
        </p:spPr>
        <p:txBody>
          <a:bodyPr/>
          <a:lstStyle/>
          <a:p>
            <a:r>
              <a:rPr lang="en-AU" sz="4400" b="1" i="1" dirty="0"/>
              <a:t>National Review </a:t>
            </a:r>
            <a:endParaRPr lang="en-AU" altLang="en-US" sz="4400" b="1" i="1" dirty="0"/>
          </a:p>
        </p:txBody>
      </p:sp>
    </p:spTree>
    <p:extLst>
      <p:ext uri="{BB962C8B-B14F-4D97-AF65-F5344CB8AC3E}">
        <p14:creationId xmlns:p14="http://schemas.microsoft.com/office/powerpoint/2010/main" val="28839365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ctrTitle"/>
          </p:nvPr>
        </p:nvSpPr>
        <p:spPr>
          <a:xfrm>
            <a:off x="251249" y="980728"/>
            <a:ext cx="10363200" cy="1470025"/>
          </a:xfrm>
        </p:spPr>
        <p:txBody>
          <a:bodyPr/>
          <a:lstStyle/>
          <a:p>
            <a:r>
              <a:rPr lang="en-AU" sz="4400" b="1" i="1" dirty="0"/>
              <a:t>National Review </a:t>
            </a:r>
            <a:endParaRPr lang="en-AU" altLang="en-US" sz="4400" b="1" i="1" dirty="0"/>
          </a:p>
        </p:txBody>
      </p:sp>
      <p:sp>
        <p:nvSpPr>
          <p:cNvPr id="80899" name="Content Placeholder 2"/>
          <p:cNvSpPr>
            <a:spLocks noGrp="1"/>
          </p:cNvSpPr>
          <p:nvPr>
            <p:ph type="subTitle" idx="1"/>
          </p:nvPr>
        </p:nvSpPr>
        <p:spPr>
          <a:xfrm>
            <a:off x="1343472" y="1988840"/>
            <a:ext cx="9145016" cy="2040632"/>
          </a:xfrm>
        </p:spPr>
        <p:txBody>
          <a:bodyPr/>
          <a:lstStyle/>
          <a:p>
            <a:pPr marL="380990" indent="-380990" algn="just">
              <a:buFont typeface="Arial" panose="020B0604020202020204" pitchFamily="34" charset="0"/>
              <a:buChar char="•"/>
            </a:pPr>
            <a:r>
              <a:rPr lang="en-AU" sz="2400" dirty="0"/>
              <a:t>Small Business Commissioner has been working with Minister for Industry and Skills, Hon David Pisoni MP as well as Minister for Transport, Infrastructure and Local Government Hon Stephan Knoll MP</a:t>
            </a:r>
          </a:p>
          <a:p>
            <a:pPr marL="380990" indent="-380990" algn="just">
              <a:buFont typeface="Arial" panose="020B0604020202020204" pitchFamily="34" charset="0"/>
              <a:buChar char="•"/>
            </a:pPr>
            <a:r>
              <a:rPr lang="en-AU" sz="2400" dirty="0"/>
              <a:t>Minister Knoll is the SA representative on the COAG Building Ministers’ Forum (BMF)</a:t>
            </a:r>
          </a:p>
          <a:p>
            <a:pPr marL="380990" indent="-380990" algn="just">
              <a:buFont typeface="Arial" panose="020B0604020202020204" pitchFamily="34" charset="0"/>
              <a:buChar char="•"/>
            </a:pPr>
            <a:r>
              <a:rPr lang="en-AU" sz="2400" dirty="0"/>
              <a:t>Most recent BMF meeting in February 2019</a:t>
            </a:r>
          </a:p>
          <a:p>
            <a:pPr marL="380990" indent="-380990" algn="just">
              <a:buFont typeface="Arial" panose="020B0604020202020204" pitchFamily="34" charset="0"/>
              <a:buChar char="•"/>
            </a:pPr>
            <a:r>
              <a:rPr lang="en-AU" sz="2400" dirty="0"/>
              <a:t>SA Government now finalising position on Murray Review with solid input from Small Business Commissioner</a:t>
            </a:r>
          </a:p>
          <a:p>
            <a:pPr marL="380990" indent="-380990" algn="just">
              <a:buFont typeface="Arial" panose="020B0604020202020204" pitchFamily="34" charset="0"/>
              <a:buChar char="•"/>
            </a:pPr>
            <a:endParaRPr lang="en-AU" sz="2400" dirty="0"/>
          </a:p>
          <a:p>
            <a:pPr algn="l"/>
            <a:endParaRPr lang="en-AU" sz="2400" dirty="0"/>
          </a:p>
          <a:p>
            <a:pPr algn="l"/>
            <a:endParaRPr lang="en-AU" sz="2400" dirty="0"/>
          </a:p>
          <a:p>
            <a:pPr algn="l"/>
            <a:endParaRPr lang="en-AU" sz="2400" dirty="0"/>
          </a:p>
          <a:p>
            <a:pPr algn="just">
              <a:spcAft>
                <a:spcPts val="1067"/>
              </a:spcAft>
            </a:pPr>
            <a:endParaRPr lang="en-AU" sz="2400" b="1" dirty="0">
              <a:ea typeface="Times New Roman"/>
              <a:cs typeface="Times New Roman"/>
            </a:endParaRPr>
          </a:p>
        </p:txBody>
      </p:sp>
      <p:sp>
        <p:nvSpPr>
          <p:cNvPr id="5" name="Content Placeholder 2"/>
          <p:cNvSpPr txBox="1">
            <a:spLocks/>
          </p:cNvSpPr>
          <p:nvPr/>
        </p:nvSpPr>
        <p:spPr>
          <a:xfrm>
            <a:off x="275928" y="1604797"/>
            <a:ext cx="11425269" cy="4128459"/>
          </a:xfrm>
          <a:prstGeom prst="rect">
            <a:avLst/>
          </a:prstGeom>
        </p:spPr>
        <p:txBody>
          <a:bodyPr/>
          <a:lstStyle>
            <a:lvl1pPr marL="0" indent="0" algn="ctr" defTabSz="914400" rtl="0" eaLnBrk="1" latinLnBrk="0" hangingPunct="1">
              <a:spcBef>
                <a:spcPct val="20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endParaRPr lang="en-AU" altLang="en-US" dirty="0">
              <a:latin typeface="+mn-lt"/>
            </a:endParaRPr>
          </a:p>
        </p:txBody>
      </p:sp>
    </p:spTree>
    <p:extLst>
      <p:ext uri="{BB962C8B-B14F-4D97-AF65-F5344CB8AC3E}">
        <p14:creationId xmlns:p14="http://schemas.microsoft.com/office/powerpoint/2010/main" val="13730893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Theme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05EFE262254874DAD78DD191F36426A" ma:contentTypeVersion="8" ma:contentTypeDescription="Create a new document." ma:contentTypeScope="" ma:versionID="4320e585b2bb3a795d403686cccdbee5">
  <xsd:schema xmlns:xsd="http://www.w3.org/2001/XMLSchema" xmlns:xs="http://www.w3.org/2001/XMLSchema" xmlns:p="http://schemas.microsoft.com/office/2006/metadata/properties" xmlns:ns2="4577f77e-e618-40d6-bb9f-e35cf08fabcc" targetNamespace="http://schemas.microsoft.com/office/2006/metadata/properties" ma:root="true" ma:fieldsID="0f05ae2f5768b2c22f89f244a181a6d0" ns2:_="">
    <xsd:import namespace="4577f77e-e618-40d6-bb9f-e35cf08fabc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77f77e-e618-40d6-bb9f-e35cf08fabc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DA78255-407C-4759-A508-01BEFAF2732F}"/>
</file>

<file path=customXml/itemProps2.xml><?xml version="1.0" encoding="utf-8"?>
<ds:datastoreItem xmlns:ds="http://schemas.openxmlformats.org/officeDocument/2006/customXml" ds:itemID="{F1D41927-EF03-4503-9166-2B3460DCFE4A}"/>
</file>

<file path=customXml/itemProps3.xml><?xml version="1.0" encoding="utf-8"?>
<ds:datastoreItem xmlns:ds="http://schemas.openxmlformats.org/officeDocument/2006/customXml" ds:itemID="{08281D23-4C94-4FA9-80D6-181C9AC805B4}"/>
</file>

<file path=docProps/app.xml><?xml version="1.0" encoding="utf-8"?>
<Properties xmlns="http://schemas.openxmlformats.org/officeDocument/2006/extended-properties" xmlns:vt="http://schemas.openxmlformats.org/officeDocument/2006/docPropsVTypes">
  <TotalTime>2083</TotalTime>
  <Words>1010</Words>
  <Application>Microsoft Office PowerPoint</Application>
  <PresentationFormat>Widescreen</PresentationFormat>
  <Paragraphs>240</Paragraphs>
  <Slides>19</Slides>
  <Notes>19</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19</vt:i4>
      </vt:variant>
    </vt:vector>
  </HeadingPairs>
  <TitlesOfParts>
    <vt:vector size="22" baseType="lpstr">
      <vt:lpstr>Arial</vt:lpstr>
      <vt:lpstr>Calibri</vt:lpstr>
      <vt:lpstr>Theme2</vt:lpstr>
      <vt:lpstr>PowerPoint Presentation</vt:lpstr>
      <vt:lpstr>Building &amp; Construction Industry Security of Payment Act 2009</vt:lpstr>
      <vt:lpstr>Current SA ANA List</vt:lpstr>
      <vt:lpstr>Building &amp; Construction Industry Security of Payment Act 2009</vt:lpstr>
      <vt:lpstr>Building &amp; Construction Industry Security of Payment Act 2009</vt:lpstr>
      <vt:lpstr>Building &amp; Construction Industry Security of Payment Act 2009</vt:lpstr>
      <vt:lpstr>Building &amp; Construction Industry Security of Payment Act 2009</vt:lpstr>
      <vt:lpstr>National Review </vt:lpstr>
      <vt:lpstr>National Review </vt:lpstr>
      <vt:lpstr>Building and Construction Industry Dispute Resolution Code</vt:lpstr>
      <vt:lpstr>Building and Construction Industry Dispute Resolution Code</vt:lpstr>
      <vt:lpstr>Building and Construction Industry Dispute Resolution Code</vt:lpstr>
      <vt:lpstr>PowerPoint Presentation</vt:lpstr>
      <vt:lpstr>Support of the Act</vt:lpstr>
      <vt:lpstr>Support of the Act</vt:lpstr>
      <vt:lpstr>Advocate</vt:lpstr>
      <vt:lpstr>PowerPoint Presentation</vt:lpstr>
      <vt:lpstr>PowerPoint Presentation</vt:lpstr>
      <vt:lpstr>Thank you</vt:lpstr>
    </vt:vector>
  </TitlesOfParts>
  <Company>Piper Alderman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Forms of Dispute Resolution</dc:title>
  <dc:creator>Piper Alderman</dc:creator>
  <cp:lastModifiedBy>Lorraine Djuricin</cp:lastModifiedBy>
  <cp:revision>92</cp:revision>
  <cp:lastPrinted>2019-03-16T02:37:49Z</cp:lastPrinted>
  <dcterms:created xsi:type="dcterms:W3CDTF">2018-05-19T08:04:20Z</dcterms:created>
  <dcterms:modified xsi:type="dcterms:W3CDTF">2019-03-17T23:21:47Z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0x010100505EFE262254874DAD78DD191F36426A</vt:lpwstr>
  </property>
</Properties>
</file>