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6"/>
  </p:sldMasterIdLst>
  <p:notesMasterIdLst>
    <p:notesMasterId r:id="rId15"/>
  </p:notesMasterIdLst>
  <p:handoutMasterIdLst>
    <p:handoutMasterId r:id="rId16"/>
  </p:handoutMasterIdLst>
  <p:sldIdLst>
    <p:sldId id="256" r:id="rId7"/>
    <p:sldId id="273" r:id="rId8"/>
    <p:sldId id="268" r:id="rId9"/>
    <p:sldId id="270" r:id="rId10"/>
    <p:sldId id="269" r:id="rId11"/>
    <p:sldId id="271" r:id="rId12"/>
    <p:sldId id="272" r:id="rId13"/>
    <p:sldId id="274" r:id="rId14"/>
  </p:sldIdLst>
  <p:sldSz cx="9144000" cy="5143500" type="screen16x9"/>
  <p:notesSz cx="6799263" cy="9929813"/>
  <p:defaultTextStyle>
    <a:defPPr>
      <a:defRPr lang="en-AU"/>
    </a:defPPr>
    <a:lvl1pPr algn="ctr" rtl="0" fontAlgn="base">
      <a:spcBef>
        <a:spcPct val="0"/>
      </a:spcBef>
      <a:spcAft>
        <a:spcPct val="0"/>
      </a:spcAft>
      <a:defRPr sz="3600" kern="1200">
        <a:solidFill>
          <a:schemeClr val="tx1"/>
        </a:solidFill>
        <a:latin typeface="Arial" charset="0"/>
        <a:ea typeface="+mn-ea"/>
        <a:cs typeface="+mn-cs"/>
      </a:defRPr>
    </a:lvl1pPr>
    <a:lvl2pPr marL="457200" algn="ctr" rtl="0" fontAlgn="base">
      <a:spcBef>
        <a:spcPct val="0"/>
      </a:spcBef>
      <a:spcAft>
        <a:spcPct val="0"/>
      </a:spcAft>
      <a:defRPr sz="3600" kern="1200">
        <a:solidFill>
          <a:schemeClr val="tx1"/>
        </a:solidFill>
        <a:latin typeface="Arial" charset="0"/>
        <a:ea typeface="+mn-ea"/>
        <a:cs typeface="+mn-cs"/>
      </a:defRPr>
    </a:lvl2pPr>
    <a:lvl3pPr marL="914400" algn="ctr" rtl="0" fontAlgn="base">
      <a:spcBef>
        <a:spcPct val="0"/>
      </a:spcBef>
      <a:spcAft>
        <a:spcPct val="0"/>
      </a:spcAft>
      <a:defRPr sz="3600" kern="1200">
        <a:solidFill>
          <a:schemeClr val="tx1"/>
        </a:solidFill>
        <a:latin typeface="Arial" charset="0"/>
        <a:ea typeface="+mn-ea"/>
        <a:cs typeface="+mn-cs"/>
      </a:defRPr>
    </a:lvl3pPr>
    <a:lvl4pPr marL="1371600" algn="ctr" rtl="0" fontAlgn="base">
      <a:spcBef>
        <a:spcPct val="0"/>
      </a:spcBef>
      <a:spcAft>
        <a:spcPct val="0"/>
      </a:spcAft>
      <a:defRPr sz="3600" kern="1200">
        <a:solidFill>
          <a:schemeClr val="tx1"/>
        </a:solidFill>
        <a:latin typeface="Arial" charset="0"/>
        <a:ea typeface="+mn-ea"/>
        <a:cs typeface="+mn-cs"/>
      </a:defRPr>
    </a:lvl4pPr>
    <a:lvl5pPr marL="1828800" algn="ctr"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CE, Stephen" initials="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149"/>
    <a:srgbClr val="8E1A16"/>
    <a:srgbClr val="0E6E71"/>
    <a:srgbClr val="004E4C"/>
    <a:srgbClr val="2E2B3B"/>
    <a:srgbClr val="001C1B"/>
    <a:srgbClr val="E45304"/>
    <a:srgbClr val="FFFF00"/>
    <a:srgbClr val="CAE9C1"/>
    <a:srgbClr val="456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5885" autoAdjust="0"/>
  </p:normalViewPr>
  <p:slideViewPr>
    <p:cSldViewPr>
      <p:cViewPr varScale="1">
        <p:scale>
          <a:sx n="129" d="100"/>
          <a:sy n="129" d="100"/>
        </p:scale>
        <p:origin x="702"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908" y="-90"/>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1" Type="http://schemas.openxmlformats.org/officeDocument/2006/relationships/slide" Target="slides/slide5.xml"/><Relationship Id="rId6" Type="http://schemas.openxmlformats.org/officeDocument/2006/relationships/slideMaster" Target="slideMasters/slideMaster1.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6877" cy="496810"/>
          </a:xfrm>
          <a:prstGeom prst="rect">
            <a:avLst/>
          </a:prstGeom>
        </p:spPr>
        <p:txBody>
          <a:bodyPr vert="horz" lIns="90708" tIns="45354" rIns="90708" bIns="45354" rtlCol="0"/>
          <a:lstStyle>
            <a:lvl1pPr algn="l">
              <a:defRPr sz="1200"/>
            </a:lvl1pPr>
          </a:lstStyle>
          <a:p>
            <a:endParaRPr lang="en-AU"/>
          </a:p>
        </p:txBody>
      </p:sp>
      <p:sp>
        <p:nvSpPr>
          <p:cNvPr id="3" name="Date Placeholder 2"/>
          <p:cNvSpPr>
            <a:spLocks noGrp="1"/>
          </p:cNvSpPr>
          <p:nvPr>
            <p:ph type="dt" sz="quarter" idx="1"/>
          </p:nvPr>
        </p:nvSpPr>
        <p:spPr>
          <a:xfrm>
            <a:off x="3850800" y="0"/>
            <a:ext cx="2946877" cy="496810"/>
          </a:xfrm>
          <a:prstGeom prst="rect">
            <a:avLst/>
          </a:prstGeom>
        </p:spPr>
        <p:txBody>
          <a:bodyPr vert="horz" lIns="90708" tIns="45354" rIns="90708" bIns="45354" rtlCol="0"/>
          <a:lstStyle>
            <a:lvl1pPr algn="r">
              <a:defRPr sz="1200"/>
            </a:lvl1pPr>
          </a:lstStyle>
          <a:p>
            <a:fld id="{DD9297CD-B1AD-4BBC-860F-0F534DA7465F}" type="datetimeFigureOut">
              <a:rPr lang="en-US" smtClean="0"/>
              <a:pPr/>
              <a:t>3/21/2019</a:t>
            </a:fld>
            <a:endParaRPr lang="en-AU"/>
          </a:p>
        </p:txBody>
      </p:sp>
      <p:sp>
        <p:nvSpPr>
          <p:cNvPr id="4" name="Footer Placeholder 3"/>
          <p:cNvSpPr>
            <a:spLocks noGrp="1"/>
          </p:cNvSpPr>
          <p:nvPr>
            <p:ph type="ftr" sz="quarter" idx="2"/>
          </p:nvPr>
        </p:nvSpPr>
        <p:spPr>
          <a:xfrm>
            <a:off x="3" y="9431417"/>
            <a:ext cx="2946877" cy="496810"/>
          </a:xfrm>
          <a:prstGeom prst="rect">
            <a:avLst/>
          </a:prstGeom>
        </p:spPr>
        <p:txBody>
          <a:bodyPr vert="horz" lIns="90708" tIns="45354" rIns="90708" bIns="45354" rtlCol="0" anchor="b"/>
          <a:lstStyle>
            <a:lvl1pPr algn="l">
              <a:defRPr sz="1200"/>
            </a:lvl1pPr>
          </a:lstStyle>
          <a:p>
            <a:endParaRPr lang="en-AU"/>
          </a:p>
        </p:txBody>
      </p:sp>
      <p:sp>
        <p:nvSpPr>
          <p:cNvPr id="5" name="Slide Number Placeholder 4"/>
          <p:cNvSpPr>
            <a:spLocks noGrp="1"/>
          </p:cNvSpPr>
          <p:nvPr>
            <p:ph type="sldNum" sz="quarter" idx="3"/>
          </p:nvPr>
        </p:nvSpPr>
        <p:spPr>
          <a:xfrm>
            <a:off x="3850800" y="9431417"/>
            <a:ext cx="2946877" cy="496810"/>
          </a:xfrm>
          <a:prstGeom prst="rect">
            <a:avLst/>
          </a:prstGeom>
        </p:spPr>
        <p:txBody>
          <a:bodyPr vert="horz" lIns="90708" tIns="45354" rIns="90708" bIns="45354" rtlCol="0" anchor="b"/>
          <a:lstStyle>
            <a:lvl1pPr algn="r">
              <a:defRPr sz="1200"/>
            </a:lvl1pPr>
          </a:lstStyle>
          <a:p>
            <a:fld id="{37A4CF06-8333-4307-A028-4A69C69753E8}" type="slidenum">
              <a:rPr lang="en-AU" smtClean="0"/>
              <a:pPr/>
              <a:t>‹#›</a:t>
            </a:fld>
            <a:endParaRPr lang="en-AU"/>
          </a:p>
        </p:txBody>
      </p:sp>
    </p:spTree>
    <p:extLst>
      <p:ext uri="{BB962C8B-B14F-4D97-AF65-F5344CB8AC3E}">
        <p14:creationId xmlns:p14="http://schemas.microsoft.com/office/powerpoint/2010/main" val="353803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6877" cy="496810"/>
          </a:xfrm>
          <a:prstGeom prst="rect">
            <a:avLst/>
          </a:prstGeom>
        </p:spPr>
        <p:txBody>
          <a:bodyPr vert="horz" lIns="90708" tIns="45354" rIns="90708" bIns="45354" rtlCol="0"/>
          <a:lstStyle>
            <a:lvl1pPr algn="l">
              <a:defRPr sz="1200"/>
            </a:lvl1pPr>
          </a:lstStyle>
          <a:p>
            <a:endParaRPr lang="en-AU"/>
          </a:p>
        </p:txBody>
      </p:sp>
      <p:sp>
        <p:nvSpPr>
          <p:cNvPr id="3" name="Date Placeholder 2"/>
          <p:cNvSpPr>
            <a:spLocks noGrp="1"/>
          </p:cNvSpPr>
          <p:nvPr>
            <p:ph type="dt" idx="1"/>
          </p:nvPr>
        </p:nvSpPr>
        <p:spPr>
          <a:xfrm>
            <a:off x="3850800" y="0"/>
            <a:ext cx="2946877" cy="496810"/>
          </a:xfrm>
          <a:prstGeom prst="rect">
            <a:avLst/>
          </a:prstGeom>
        </p:spPr>
        <p:txBody>
          <a:bodyPr vert="horz" lIns="90708" tIns="45354" rIns="90708" bIns="45354" rtlCol="0"/>
          <a:lstStyle>
            <a:lvl1pPr algn="r">
              <a:defRPr sz="1200"/>
            </a:lvl1pPr>
          </a:lstStyle>
          <a:p>
            <a:fld id="{8744F703-C266-4612-844A-28B174D0A7E8}" type="datetimeFigureOut">
              <a:rPr lang="en-US" smtClean="0"/>
              <a:pPr/>
              <a:t>3/21/2019</a:t>
            </a:fld>
            <a:endParaRPr lang="en-AU"/>
          </a:p>
        </p:txBody>
      </p:sp>
      <p:sp>
        <p:nvSpPr>
          <p:cNvPr id="4" name="Slide Image Placeholder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0708" tIns="45354" rIns="90708" bIns="45354" rtlCol="0" anchor="ctr"/>
          <a:lstStyle/>
          <a:p>
            <a:endParaRPr lang="en-AU"/>
          </a:p>
        </p:txBody>
      </p:sp>
      <p:sp>
        <p:nvSpPr>
          <p:cNvPr id="5" name="Notes Placeholder 4"/>
          <p:cNvSpPr>
            <a:spLocks noGrp="1"/>
          </p:cNvSpPr>
          <p:nvPr>
            <p:ph type="body" sz="quarter" idx="3"/>
          </p:nvPr>
        </p:nvSpPr>
        <p:spPr>
          <a:xfrm>
            <a:off x="679927" y="4717297"/>
            <a:ext cx="5439410" cy="4468100"/>
          </a:xfrm>
          <a:prstGeom prst="rect">
            <a:avLst/>
          </a:prstGeom>
        </p:spPr>
        <p:txBody>
          <a:bodyPr vert="horz" lIns="90708" tIns="45354" rIns="90708" bIns="453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3" y="9431417"/>
            <a:ext cx="2946877" cy="496810"/>
          </a:xfrm>
          <a:prstGeom prst="rect">
            <a:avLst/>
          </a:prstGeom>
        </p:spPr>
        <p:txBody>
          <a:bodyPr vert="horz" lIns="90708" tIns="45354" rIns="90708" bIns="45354" rtlCol="0" anchor="b"/>
          <a:lstStyle>
            <a:lvl1pPr algn="l">
              <a:defRPr sz="1200"/>
            </a:lvl1pPr>
          </a:lstStyle>
          <a:p>
            <a:endParaRPr lang="en-AU"/>
          </a:p>
        </p:txBody>
      </p:sp>
      <p:sp>
        <p:nvSpPr>
          <p:cNvPr id="7" name="Slide Number Placeholder 6"/>
          <p:cNvSpPr>
            <a:spLocks noGrp="1"/>
          </p:cNvSpPr>
          <p:nvPr>
            <p:ph type="sldNum" sz="quarter" idx="5"/>
          </p:nvPr>
        </p:nvSpPr>
        <p:spPr>
          <a:xfrm>
            <a:off x="3850800" y="9431417"/>
            <a:ext cx="2946877" cy="496810"/>
          </a:xfrm>
          <a:prstGeom prst="rect">
            <a:avLst/>
          </a:prstGeom>
        </p:spPr>
        <p:txBody>
          <a:bodyPr vert="horz" lIns="90708" tIns="45354" rIns="90708" bIns="45354" rtlCol="0" anchor="b"/>
          <a:lstStyle>
            <a:lvl1pPr algn="r">
              <a:defRPr sz="1200"/>
            </a:lvl1pPr>
          </a:lstStyle>
          <a:p>
            <a:fld id="{584250F4-8D58-46D7-B693-3D4A73B71CCD}" type="slidenum">
              <a:rPr lang="en-AU" smtClean="0"/>
              <a:pPr/>
              <a:t>‹#›</a:t>
            </a:fld>
            <a:endParaRPr lang="en-AU"/>
          </a:p>
        </p:txBody>
      </p:sp>
    </p:spTree>
    <p:extLst>
      <p:ext uri="{BB962C8B-B14F-4D97-AF65-F5344CB8AC3E}">
        <p14:creationId xmlns:p14="http://schemas.microsoft.com/office/powerpoint/2010/main" val="535249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1</a:t>
            </a:fld>
            <a:endParaRPr lang="en-AU"/>
          </a:p>
        </p:txBody>
      </p:sp>
    </p:spTree>
    <p:extLst>
      <p:ext uri="{BB962C8B-B14F-4D97-AF65-F5344CB8AC3E}">
        <p14:creationId xmlns:p14="http://schemas.microsoft.com/office/powerpoint/2010/main" val="3080260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4250F4-8D58-46D7-B693-3D4A73B71CCD}" type="slidenum">
              <a:rPr lang="en-AU" smtClean="0"/>
              <a:pPr/>
              <a:t>2</a:t>
            </a:fld>
            <a:endParaRPr lang="en-AU"/>
          </a:p>
        </p:txBody>
      </p:sp>
    </p:spTree>
    <p:extLst>
      <p:ext uri="{BB962C8B-B14F-4D97-AF65-F5344CB8AC3E}">
        <p14:creationId xmlns:p14="http://schemas.microsoft.com/office/powerpoint/2010/main" val="4072151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4250F4-8D58-46D7-B693-3D4A73B71CCD}" type="slidenum">
              <a:rPr lang="en-AU" smtClean="0"/>
              <a:pPr/>
              <a:t>5</a:t>
            </a:fld>
            <a:endParaRPr lang="en-AU"/>
          </a:p>
        </p:txBody>
      </p:sp>
    </p:spTree>
    <p:extLst>
      <p:ext uri="{BB962C8B-B14F-4D97-AF65-F5344CB8AC3E}">
        <p14:creationId xmlns:p14="http://schemas.microsoft.com/office/powerpoint/2010/main" val="464539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675" name="Rectangle 3"/>
          <p:cNvSpPr>
            <a:spLocks noGrp="1" noChangeArrowheads="1"/>
          </p:cNvSpPr>
          <p:nvPr>
            <p:ph type="ctrTitle"/>
          </p:nvPr>
        </p:nvSpPr>
        <p:spPr>
          <a:xfrm>
            <a:off x="685800" y="1597819"/>
            <a:ext cx="7772400" cy="1102519"/>
          </a:xfrm>
        </p:spPr>
        <p:txBody>
          <a:bodyPr/>
          <a:lstStyle>
            <a:lvl1pPr algn="ctr">
              <a:defRPr>
                <a:solidFill>
                  <a:schemeClr val="tx1"/>
                </a:solidFill>
              </a:defRPr>
            </a:lvl1pPr>
          </a:lstStyle>
          <a:p>
            <a:r>
              <a:rPr lang="en-AU"/>
              <a:t>Click to edit Master title style</a:t>
            </a:r>
          </a:p>
        </p:txBody>
      </p:sp>
      <p:sp>
        <p:nvSpPr>
          <p:cNvPr id="28676" name="Rectangle 4"/>
          <p:cNvSpPr>
            <a:spLocks noGrp="1" noChangeArrowheads="1"/>
          </p:cNvSpPr>
          <p:nvPr>
            <p:ph type="subTitle" idx="1"/>
          </p:nvPr>
        </p:nvSpPr>
        <p:spPr>
          <a:xfrm>
            <a:off x="1371600" y="2914650"/>
            <a:ext cx="6400800" cy="1314450"/>
          </a:xfrm>
        </p:spPr>
        <p:txBody>
          <a:bodyPr/>
          <a:lstStyle>
            <a:lvl1pPr marL="0" indent="0" algn="ctr">
              <a:buFontTx/>
              <a:buNone/>
              <a:defRPr/>
            </a:lvl1pPr>
          </a:lstStyle>
          <a:p>
            <a:r>
              <a:rPr lang="en-AU"/>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68313" y="132992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59313" y="132992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857250"/>
          </a:xfrm>
        </p:spPr>
        <p:txBody>
          <a:bodyPr/>
          <a:lstStyle/>
          <a:p>
            <a:r>
              <a:rPr lang="en-US"/>
              <a:t>Click to edit Master title style</a:t>
            </a:r>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a:t>Click to edit title</a:t>
            </a:r>
          </a:p>
        </p:txBody>
      </p:sp>
      <p:sp>
        <p:nvSpPr>
          <p:cNvPr id="25603" name="Rectangle 3"/>
          <p:cNvSpPr>
            <a:spLocks noGrp="1" noChangeArrowheads="1"/>
          </p:cNvSpPr>
          <p:nvPr>
            <p:ph type="body" idx="1"/>
          </p:nvPr>
        </p:nvSpPr>
        <p:spPr bwMode="auto">
          <a:xfrm>
            <a:off x="468313" y="1329928"/>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51" name="Text Box 27"/>
          <p:cNvSpPr txBox="1">
            <a:spLocks noChangeArrowheads="1"/>
          </p:cNvSpPr>
          <p:nvPr userDrawn="1"/>
        </p:nvSpPr>
        <p:spPr bwMode="auto">
          <a:xfrm>
            <a:off x="0" y="4948238"/>
            <a:ext cx="9144000" cy="230832"/>
          </a:xfrm>
          <a:prstGeom prst="rect">
            <a:avLst/>
          </a:prstGeom>
          <a:noFill/>
          <a:ln w="9525">
            <a:noFill/>
            <a:miter lim="800000"/>
            <a:headEnd/>
            <a:tailEnd/>
          </a:ln>
        </p:spPr>
        <p:txBody>
          <a:bodyPr>
            <a:spAutoFit/>
          </a:bodyPr>
          <a:lstStyle/>
          <a:p>
            <a:pPr eaLnBrk="0" hangingPunct="0">
              <a:defRPr/>
            </a:pPr>
            <a:r>
              <a:rPr lang="en-US" sz="900" dirty="0">
                <a:solidFill>
                  <a:schemeClr val="bg1"/>
                </a:solidFill>
                <a:ea typeface="ヒラギノ角ゴ Pro W3" pitchFamily="-112" charset="-128"/>
              </a:rPr>
              <a:t>Government of Western Australia  </a:t>
            </a:r>
            <a:r>
              <a:rPr lang="en-US" sz="900" b="1" dirty="0">
                <a:solidFill>
                  <a:schemeClr val="bg1"/>
                </a:solidFill>
                <a:ea typeface="ヒラギノ角ゴ Pro W3" pitchFamily="-112" charset="-128"/>
              </a:rPr>
              <a:t>Department of Mines and Petroleum</a:t>
            </a:r>
          </a:p>
        </p:txBody>
      </p:sp>
      <p:sp>
        <p:nvSpPr>
          <p:cNvPr id="2" name="Text Box 27"/>
          <p:cNvSpPr txBox="1">
            <a:spLocks noChangeArrowheads="1"/>
          </p:cNvSpPr>
          <p:nvPr userDrawn="1"/>
        </p:nvSpPr>
        <p:spPr bwMode="auto">
          <a:xfrm>
            <a:off x="0" y="4972050"/>
            <a:ext cx="9144000" cy="230832"/>
          </a:xfrm>
          <a:prstGeom prst="rect">
            <a:avLst/>
          </a:prstGeom>
          <a:noFill/>
          <a:ln w="9525">
            <a:noFill/>
            <a:miter lim="800000"/>
            <a:headEnd/>
            <a:tailEnd/>
          </a:ln>
        </p:spPr>
        <p:txBody>
          <a:bodyPr>
            <a:spAutoFit/>
          </a:bodyPr>
          <a:lstStyle/>
          <a:p>
            <a:pPr eaLnBrk="0" hangingPunct="0">
              <a:defRPr/>
            </a:pPr>
            <a:r>
              <a:rPr lang="en-US" sz="900" dirty="0">
                <a:solidFill>
                  <a:schemeClr val="bg1"/>
                </a:solidFill>
                <a:ea typeface="ヒラギノ角ゴ Pro W3" pitchFamily="-112" charset="-128"/>
              </a:rPr>
              <a:t>Government of Western Australia  </a:t>
            </a:r>
            <a:r>
              <a:rPr lang="en-US" sz="900" b="1" dirty="0">
                <a:solidFill>
                  <a:schemeClr val="bg1"/>
                </a:solidFill>
                <a:ea typeface="ヒラギノ角ゴ Pro W3" pitchFamily="-112" charset="-128"/>
              </a:rPr>
              <a:t>Department of Mines and Petroleum</a:t>
            </a:r>
          </a:p>
        </p:txBody>
      </p:sp>
      <p:sp>
        <p:nvSpPr>
          <p:cNvPr id="3" name="Text Box 27"/>
          <p:cNvSpPr txBox="1">
            <a:spLocks noChangeArrowheads="1"/>
          </p:cNvSpPr>
          <p:nvPr userDrawn="1"/>
        </p:nvSpPr>
        <p:spPr bwMode="auto">
          <a:xfrm>
            <a:off x="0" y="4972050"/>
            <a:ext cx="9144000" cy="230832"/>
          </a:xfrm>
          <a:prstGeom prst="rect">
            <a:avLst/>
          </a:prstGeom>
          <a:noFill/>
          <a:ln w="9525">
            <a:noFill/>
            <a:miter lim="800000"/>
            <a:headEnd/>
            <a:tailEnd/>
          </a:ln>
        </p:spPr>
        <p:txBody>
          <a:bodyPr>
            <a:spAutoFit/>
          </a:bodyPr>
          <a:lstStyle/>
          <a:p>
            <a:pPr eaLnBrk="0" hangingPunct="0">
              <a:defRPr/>
            </a:pPr>
            <a:r>
              <a:rPr lang="en-US" sz="900" dirty="0">
                <a:solidFill>
                  <a:schemeClr val="bg1"/>
                </a:solidFill>
                <a:ea typeface="ヒラギノ角ゴ Pro W3" pitchFamily="-112" charset="-128"/>
              </a:rPr>
              <a:t>Government of Western Australia  </a:t>
            </a:r>
            <a:r>
              <a:rPr lang="en-US" sz="900" b="1" dirty="0">
                <a:solidFill>
                  <a:schemeClr val="bg1"/>
                </a:solidFill>
                <a:ea typeface="ヒラギノ角ゴ Pro W3" pitchFamily="-112" charset="-128"/>
              </a:rPr>
              <a:t>Department of Mines and Petroleum</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image" Target="../media/image5.png"/><Relationship Id="rId12"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8.emf"/><Relationship Id="rId5" Type="http://schemas.openxmlformats.org/officeDocument/2006/relationships/image" Target="../media/image2.png"/><Relationship Id="rId10" Type="http://schemas.openxmlformats.org/officeDocument/2006/relationships/image" Target="../media/image7.tiff"/><Relationship Id="rId4" Type="http://schemas.openxmlformats.org/officeDocument/2006/relationships/image" Target="../media/image4.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dmirs.wa.gov.au/building-commission/construction-contracts-act"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mailto:cca@dmirs.wa.gov.au" TargetMode="External"/><Relationship Id="rId5" Type="http://schemas.openxmlformats.org/officeDocument/2006/relationships/hyperlink" Target="mailto:daniel.Kearney@dmirs.wa.gov.au" TargetMode="Externa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8025" y="1203598"/>
            <a:ext cx="4795975" cy="3240360"/>
          </a:xfrm>
          <a:prstGeom prst="rect">
            <a:avLst/>
          </a:prstGeom>
        </p:spPr>
      </p:pic>
      <p:sp>
        <p:nvSpPr>
          <p:cNvPr id="2" name="Title 1"/>
          <p:cNvSpPr>
            <a:spLocks noGrp="1"/>
          </p:cNvSpPr>
          <p:nvPr>
            <p:ph type="ctrTitle"/>
          </p:nvPr>
        </p:nvSpPr>
        <p:spPr>
          <a:xfrm>
            <a:off x="0" y="1779662"/>
            <a:ext cx="4572000" cy="2664296"/>
          </a:xfrm>
        </p:spPr>
        <p:txBody>
          <a:bodyPr/>
          <a:lstStyle/>
          <a:p>
            <a:pPr>
              <a:lnSpc>
                <a:spcPct val="90000"/>
              </a:lnSpc>
              <a:spcBef>
                <a:spcPts val="1800"/>
              </a:spcBef>
            </a:pPr>
            <a:r>
              <a:rPr lang="en-AU" sz="2400" b="1" dirty="0">
                <a:solidFill>
                  <a:srgbClr val="0E6E71"/>
                </a:solidFill>
              </a:rPr>
              <a:t>Adjudicate Today Seminar – WA Update 2019</a:t>
            </a:r>
            <a:br>
              <a:rPr lang="en-AU" b="1" dirty="0">
                <a:solidFill>
                  <a:srgbClr val="0E6E71"/>
                </a:solidFill>
              </a:rPr>
            </a:br>
            <a:r>
              <a:rPr lang="en-AU" b="1" dirty="0">
                <a:solidFill>
                  <a:srgbClr val="0E6E71"/>
                </a:solidFill>
              </a:rPr>
              <a:t> </a:t>
            </a:r>
            <a:br>
              <a:rPr lang="en-AU" sz="3000" b="1" dirty="0"/>
            </a:br>
            <a:r>
              <a:rPr lang="en-AU" sz="2000" b="1" dirty="0">
                <a:solidFill>
                  <a:srgbClr val="8E1A16"/>
                </a:solidFill>
              </a:rPr>
              <a:t>Presented by:</a:t>
            </a:r>
            <a:br>
              <a:rPr lang="en-AU" sz="3000" dirty="0">
                <a:solidFill>
                  <a:srgbClr val="8E1A16"/>
                </a:solidFill>
              </a:rPr>
            </a:br>
            <a:r>
              <a:rPr lang="en-AU" sz="1800" b="1" dirty="0">
                <a:solidFill>
                  <a:srgbClr val="8E1A16"/>
                </a:solidFill>
              </a:rPr>
              <a:t>Dan Kearney, A/General Manager, Policy and Legislation Branch</a:t>
            </a:r>
            <a:br>
              <a:rPr lang="en-AU" sz="2600" dirty="0">
                <a:solidFill>
                  <a:srgbClr val="8E1A16"/>
                </a:solidFill>
              </a:rPr>
            </a:br>
            <a:endParaRPr lang="en-AU" sz="2600" dirty="0">
              <a:solidFill>
                <a:srgbClr val="8E1A16"/>
              </a:solidFill>
            </a:endParaRPr>
          </a:p>
        </p:txBody>
      </p:sp>
      <p:grpSp>
        <p:nvGrpSpPr>
          <p:cNvPr id="4" name="Group 3"/>
          <p:cNvGrpSpPr/>
          <p:nvPr/>
        </p:nvGrpSpPr>
        <p:grpSpPr>
          <a:xfrm>
            <a:off x="0" y="0"/>
            <a:ext cx="9144000" cy="5143500"/>
            <a:chOff x="0" y="0"/>
            <a:chExt cx="9144000" cy="5143500"/>
          </a:xfrm>
        </p:grpSpPr>
        <p:pic>
          <p:nvPicPr>
            <p:cNvPr id="14" name="Picture 13" descr="DMIRS-PowerPoint-Template-June-2017_FINAL-16_9-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pic>
          <p:nvPicPr>
            <p:cNvPr id="3" name="Picture 2" descr="B&amp;E-PowerPoint-Template-June-2018_FINAL16_9-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1405128"/>
            </a:xfrm>
            <a:prstGeom prst="rect">
              <a:avLst/>
            </a:prstGeom>
          </p:spPr>
        </p:pic>
      </p:grpSp>
    </p:spTree>
    <p:extLst>
      <p:ext uri="{BB962C8B-B14F-4D97-AF65-F5344CB8AC3E}">
        <p14:creationId xmlns:p14="http://schemas.microsoft.com/office/powerpoint/2010/main" val="1338830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144000" cy="5143500"/>
            <a:chOff x="0" y="0"/>
            <a:chExt cx="9144000" cy="5143500"/>
          </a:xfrm>
        </p:grpSpPr>
        <p:pic>
          <p:nvPicPr>
            <p:cNvPr id="9" name="Picture 8" descr="DMIRS-PowerPoint-Template-June-2017_FINAL-16_9-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10" name="Picture 9" descr="DMIRS-PowerPoint-Template-June-2017_FINAL-16_9-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2" name="Title 1"/>
          <p:cNvSpPr>
            <a:spLocks noGrp="1"/>
          </p:cNvSpPr>
          <p:nvPr>
            <p:ph type="title"/>
          </p:nvPr>
        </p:nvSpPr>
        <p:spPr>
          <a:xfrm>
            <a:off x="457200" y="123478"/>
            <a:ext cx="8229600" cy="936104"/>
          </a:xfrm>
        </p:spPr>
        <p:txBody>
          <a:bodyPr/>
          <a:lstStyle/>
          <a:p>
            <a:r>
              <a:rPr lang="en-AU" sz="3200" dirty="0"/>
              <a:t>Who?</a:t>
            </a:r>
          </a:p>
        </p:txBody>
      </p:sp>
      <p:sp>
        <p:nvSpPr>
          <p:cNvPr id="15" name="Rectangle 3"/>
          <p:cNvSpPr txBox="1">
            <a:spLocks noChangeArrowheads="1"/>
          </p:cNvSpPr>
          <p:nvPr/>
        </p:nvSpPr>
        <p:spPr bwMode="auto">
          <a:xfrm>
            <a:off x="107504" y="1184483"/>
            <a:ext cx="8928992" cy="35489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pPr>
            <a:r>
              <a:rPr lang="en-AU" sz="2000" dirty="0"/>
              <a:t>Building and Energy is an amalgamation of the former WA Building Commission and the Office of Energy Safety. </a:t>
            </a:r>
          </a:p>
          <a:p>
            <a:pPr>
              <a:spcBef>
                <a:spcPts val="0"/>
              </a:spcBef>
            </a:pPr>
            <a:r>
              <a:rPr lang="en-AU" sz="2000" dirty="0"/>
              <a:t>Building and Energy is responsible for the regulation of builders, plumbers, building surveyors, painters, gasfitters and electricians in WA. </a:t>
            </a:r>
          </a:p>
          <a:p>
            <a:pPr>
              <a:spcBef>
                <a:spcPts val="0"/>
              </a:spcBef>
            </a:pPr>
            <a:r>
              <a:rPr lang="en-AU" sz="2000" dirty="0"/>
              <a:t>Additionally, the Building Commissioner is also responsible for performing functions under the </a:t>
            </a:r>
            <a:r>
              <a:rPr lang="en-AU" sz="2000" i="1" dirty="0"/>
              <a:t>Construction Contracts Act 2004 </a:t>
            </a:r>
            <a:r>
              <a:rPr lang="en-AU" sz="2000" dirty="0"/>
              <a:t>(CCA)</a:t>
            </a:r>
            <a:r>
              <a:rPr lang="en-AU" sz="2000" i="1" dirty="0"/>
              <a:t> </a:t>
            </a:r>
            <a:r>
              <a:rPr lang="en-AU" sz="2000" dirty="0"/>
              <a:t>and general administration. </a:t>
            </a:r>
          </a:p>
          <a:p>
            <a:pPr>
              <a:spcBef>
                <a:spcPts val="0"/>
              </a:spcBef>
            </a:pPr>
            <a:r>
              <a:rPr lang="en-AU" sz="2000" dirty="0"/>
              <a:t>The majority of the BC’s functions are delegated.</a:t>
            </a:r>
          </a:p>
          <a:p>
            <a:pPr>
              <a:spcBef>
                <a:spcPts val="0"/>
              </a:spcBef>
            </a:pPr>
            <a:r>
              <a:rPr lang="en-AU" sz="2000" dirty="0"/>
              <a:t>Small team that carries out the administrative functions and provides policy advice on matters related to the CCA. </a:t>
            </a:r>
          </a:p>
          <a:p>
            <a:pPr>
              <a:spcBef>
                <a:spcPts val="0"/>
              </a:spcBef>
            </a:pPr>
            <a:endParaRPr lang="en-AU" sz="2800" dirty="0"/>
          </a:p>
        </p:txBody>
      </p:sp>
    </p:spTree>
    <p:extLst>
      <p:ext uri="{BB962C8B-B14F-4D97-AF65-F5344CB8AC3E}">
        <p14:creationId xmlns:p14="http://schemas.microsoft.com/office/powerpoint/2010/main" val="1563704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144000" cy="5143500"/>
            <a:chOff x="0" y="0"/>
            <a:chExt cx="9144000" cy="5143500"/>
          </a:xfrm>
        </p:grpSpPr>
        <p:pic>
          <p:nvPicPr>
            <p:cNvPr id="9" name="Picture 8" descr="DMIRS-PowerPoint-Template-June-2017_FINAL-16_9-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10" name="Picture 9"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2" name="Title 1"/>
          <p:cNvSpPr>
            <a:spLocks noGrp="1"/>
          </p:cNvSpPr>
          <p:nvPr>
            <p:ph type="title"/>
          </p:nvPr>
        </p:nvSpPr>
        <p:spPr>
          <a:xfrm>
            <a:off x="457200" y="123478"/>
            <a:ext cx="8229600" cy="936104"/>
          </a:xfrm>
        </p:spPr>
        <p:txBody>
          <a:bodyPr/>
          <a:lstStyle/>
          <a:p>
            <a:r>
              <a:rPr lang="en-AU" sz="3200" dirty="0"/>
              <a:t>What has been happening in WA?</a:t>
            </a:r>
          </a:p>
        </p:txBody>
      </p:sp>
      <p:sp>
        <p:nvSpPr>
          <p:cNvPr id="15" name="Rectangle 3"/>
          <p:cNvSpPr txBox="1">
            <a:spLocks noChangeArrowheads="1"/>
          </p:cNvSpPr>
          <p:nvPr/>
        </p:nvSpPr>
        <p:spPr bwMode="auto">
          <a:xfrm>
            <a:off x="107504" y="1183060"/>
            <a:ext cx="8928992" cy="35489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AU" sz="2000" dirty="0"/>
              <a:t>Sustained decrease in building and construction activity in WA over the last five or more years:</a:t>
            </a:r>
          </a:p>
          <a:p>
            <a:pPr lvl="1"/>
            <a:r>
              <a:rPr lang="en-AU" sz="1800" dirty="0"/>
              <a:t>Sharpening in competition – pushing of risk down the contracting chain to small business; </a:t>
            </a:r>
          </a:p>
          <a:p>
            <a:pPr lvl="1"/>
            <a:r>
              <a:rPr lang="en-AU" sz="1800" dirty="0"/>
              <a:t>Unsustainable bidding practices;</a:t>
            </a:r>
          </a:p>
          <a:p>
            <a:pPr lvl="1"/>
            <a:r>
              <a:rPr lang="en-AU" sz="1800" dirty="0"/>
              <a:t>Culture of delayed or non-payment</a:t>
            </a:r>
          </a:p>
          <a:p>
            <a:pPr lvl="1"/>
            <a:r>
              <a:rPr lang="en-AU" sz="1800" dirty="0"/>
              <a:t>Increase in business failures, particularly at the top of the supply chain. </a:t>
            </a:r>
          </a:p>
          <a:p>
            <a:pPr>
              <a:spcBef>
                <a:spcPts val="0"/>
              </a:spcBef>
            </a:pPr>
            <a:r>
              <a:rPr lang="en-AU" sz="2000" dirty="0"/>
              <a:t>A number of high profile company collapses. </a:t>
            </a:r>
          </a:p>
          <a:p>
            <a:pPr>
              <a:spcBef>
                <a:spcPts val="0"/>
              </a:spcBef>
            </a:pPr>
            <a:r>
              <a:rPr lang="en-AU" sz="2000" dirty="0"/>
              <a:t>These issues have a had a big impact on small business subcontractors. </a:t>
            </a:r>
            <a:endParaRPr lang="en-AU" sz="2800" dirty="0"/>
          </a:p>
          <a:p>
            <a:pPr>
              <a:spcBef>
                <a:spcPts val="0"/>
              </a:spcBef>
            </a:pPr>
            <a:r>
              <a:rPr lang="en-AU" sz="2000" dirty="0"/>
              <a:t>Government election commitment – to look at reforms to improve payment practices. </a:t>
            </a:r>
          </a:p>
          <a:p>
            <a:pPr>
              <a:spcBef>
                <a:spcPts val="0"/>
              </a:spcBef>
            </a:pPr>
            <a:endParaRPr lang="en-AU" sz="2800" dirty="0"/>
          </a:p>
        </p:txBody>
      </p:sp>
    </p:spTree>
    <p:extLst>
      <p:ext uri="{BB962C8B-B14F-4D97-AF65-F5344CB8AC3E}">
        <p14:creationId xmlns:p14="http://schemas.microsoft.com/office/powerpoint/2010/main" val="1621624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144000" cy="5143500"/>
            <a:chOff x="0" y="0"/>
            <a:chExt cx="9144000" cy="5143500"/>
          </a:xfrm>
        </p:grpSpPr>
        <p:pic>
          <p:nvPicPr>
            <p:cNvPr id="9" name="Picture 8" descr="DMIRS-PowerPoint-Template-June-2017_FINAL-16_9-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10" name="Picture 9"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15" name="Rectangle 3"/>
          <p:cNvSpPr txBox="1">
            <a:spLocks noChangeArrowheads="1"/>
          </p:cNvSpPr>
          <p:nvPr/>
        </p:nvSpPr>
        <p:spPr bwMode="auto">
          <a:xfrm>
            <a:off x="107504" y="1183060"/>
            <a:ext cx="8928992" cy="35489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AU" sz="2000" dirty="0"/>
              <a:t>National review into security of payment laws across all jurisdiction which has identified a need for greater consistency and other measures. </a:t>
            </a:r>
          </a:p>
          <a:p>
            <a:r>
              <a:rPr lang="en-AU" sz="2000" dirty="0"/>
              <a:t>In response to these issues, Govt. commissioned inquiry process chaired by John </a:t>
            </a:r>
            <a:r>
              <a:rPr lang="en-AU" sz="2000" dirty="0" err="1"/>
              <a:t>Fiocco</a:t>
            </a:r>
            <a:r>
              <a:rPr lang="en-AU" sz="2000" dirty="0"/>
              <a:t> and Matthew </a:t>
            </a:r>
            <a:r>
              <a:rPr lang="en-AU" sz="2000" dirty="0" err="1"/>
              <a:t>Swinbourn</a:t>
            </a:r>
            <a:r>
              <a:rPr lang="en-AU" sz="2000" dirty="0"/>
              <a:t> to consult with stakeholders on measures that could improve payment protections in the industry. Particular focus on protections for small business subcontractors, reforms in other states and territories and the national review. </a:t>
            </a:r>
          </a:p>
          <a:p>
            <a:r>
              <a:rPr lang="en-AU" sz="2000" dirty="0"/>
              <a:t>Report with 44 recommendations provided to the Minister/Government at the end of last year. </a:t>
            </a:r>
          </a:p>
          <a:p>
            <a:pPr>
              <a:spcBef>
                <a:spcPts val="0"/>
              </a:spcBef>
            </a:pPr>
            <a:endParaRPr lang="en-AU" sz="2800" dirty="0"/>
          </a:p>
        </p:txBody>
      </p:sp>
    </p:spTree>
    <p:extLst>
      <p:ext uri="{BB962C8B-B14F-4D97-AF65-F5344CB8AC3E}">
        <p14:creationId xmlns:p14="http://schemas.microsoft.com/office/powerpoint/2010/main" val="2476678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144000" cy="5143500"/>
            <a:chOff x="0" y="0"/>
            <a:chExt cx="9144000" cy="5143500"/>
          </a:xfrm>
        </p:grpSpPr>
        <p:pic>
          <p:nvPicPr>
            <p:cNvPr id="9" name="Picture 8" descr="DMIRS-PowerPoint-Template-June-2017_FINAL-16_9-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10" name="Picture 9" descr="DMIRS-PowerPoint-Template-June-2017_FINAL-16_9-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2" name="Title 1"/>
          <p:cNvSpPr>
            <a:spLocks noGrp="1"/>
          </p:cNvSpPr>
          <p:nvPr>
            <p:ph type="title"/>
          </p:nvPr>
        </p:nvSpPr>
        <p:spPr>
          <a:xfrm>
            <a:off x="457200" y="123478"/>
            <a:ext cx="8229600" cy="936104"/>
          </a:xfrm>
        </p:spPr>
        <p:txBody>
          <a:bodyPr/>
          <a:lstStyle/>
          <a:p>
            <a:r>
              <a:rPr lang="en-AU" sz="3200" dirty="0"/>
              <a:t>How?</a:t>
            </a:r>
          </a:p>
        </p:txBody>
      </p:sp>
      <p:graphicFrame>
        <p:nvGraphicFramePr>
          <p:cNvPr id="3" name="Object 2">
            <a:extLst>
              <a:ext uri="{FF2B5EF4-FFF2-40B4-BE49-F238E27FC236}">
                <a16:creationId xmlns:a16="http://schemas.microsoft.com/office/drawing/2014/main" id="{C9954FE5-2FF3-9E48-8379-F0815D73F7C0}"/>
              </a:ext>
            </a:extLst>
          </p:cNvPr>
          <p:cNvGraphicFramePr>
            <a:graphicFrameLocks noChangeAspect="1"/>
          </p:cNvGraphicFramePr>
          <p:nvPr>
            <p:extLst>
              <p:ext uri="{D42A27DB-BD31-4B8C-83A1-F6EECF244321}">
                <p14:modId xmlns:p14="http://schemas.microsoft.com/office/powerpoint/2010/main" val="1129413030"/>
              </p:ext>
            </p:extLst>
          </p:nvPr>
        </p:nvGraphicFramePr>
        <p:xfrm>
          <a:off x="4373459" y="2409037"/>
          <a:ext cx="1421097" cy="1149072"/>
        </p:xfrm>
        <a:graphic>
          <a:graphicData uri="http://schemas.openxmlformats.org/presentationml/2006/ole">
            <mc:AlternateContent xmlns:mc="http://schemas.openxmlformats.org/markup-compatibility/2006">
              <mc:Choice xmlns:v="urn:schemas-microsoft-com:vml" Requires="v">
                <p:oleObj spid="_x0000_s1059" r:id="rId6" imgW="14846300" imgH="11950700" progId="PBrush">
                  <p:embed/>
                </p:oleObj>
              </mc:Choice>
              <mc:Fallback>
                <p:oleObj r:id="rId6" imgW="14846300" imgH="11950700" progId="PBrush">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3459" y="2409037"/>
                        <a:ext cx="1421097" cy="1149072"/>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E9880E8D-C7E9-C24B-90C0-3DD395A40055}"/>
              </a:ext>
            </a:extLst>
          </p:cNvPr>
          <p:cNvGraphicFramePr>
            <a:graphicFrameLocks noChangeAspect="1"/>
          </p:cNvGraphicFramePr>
          <p:nvPr>
            <p:extLst>
              <p:ext uri="{D42A27DB-BD31-4B8C-83A1-F6EECF244321}">
                <p14:modId xmlns:p14="http://schemas.microsoft.com/office/powerpoint/2010/main" val="104156274"/>
              </p:ext>
            </p:extLst>
          </p:nvPr>
        </p:nvGraphicFramePr>
        <p:xfrm>
          <a:off x="4229847" y="1164704"/>
          <a:ext cx="1460500" cy="1247775"/>
        </p:xfrm>
        <a:graphic>
          <a:graphicData uri="http://schemas.openxmlformats.org/presentationml/2006/ole">
            <mc:AlternateContent xmlns:mc="http://schemas.openxmlformats.org/markup-compatibility/2006">
              <mc:Choice xmlns:v="urn:schemas-microsoft-com:vml" Requires="v">
                <p:oleObj spid="_x0000_s1060" r:id="rId8" imgW="13728700" imgH="11696700" progId="PBrush">
                  <p:embed/>
                </p:oleObj>
              </mc:Choice>
              <mc:Fallback>
                <p:oleObj r:id="rId8" imgW="13728700" imgH="11696700" progId="PBrush">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9847" y="1164704"/>
                        <a:ext cx="1460500" cy="1247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a:extLst>
              <a:ext uri="{FF2B5EF4-FFF2-40B4-BE49-F238E27FC236}">
                <a16:creationId xmlns:a16="http://schemas.microsoft.com/office/drawing/2014/main" id="{1A40682A-77B8-4C46-9883-1AEAB6CF7DDD}"/>
              </a:ext>
            </a:extLst>
          </p:cNvPr>
          <p:cNvPicPr>
            <a:picLocks noChangeAspect="1"/>
          </p:cNvPicPr>
          <p:nvPr/>
        </p:nvPicPr>
        <p:blipFill>
          <a:blip r:embed="rId10"/>
          <a:stretch>
            <a:fillRect/>
          </a:stretch>
        </p:blipFill>
        <p:spPr>
          <a:xfrm>
            <a:off x="402913" y="3149255"/>
            <a:ext cx="1008112" cy="1239038"/>
          </a:xfrm>
          <a:prstGeom prst="rect">
            <a:avLst/>
          </a:prstGeom>
        </p:spPr>
      </p:pic>
      <p:pic>
        <p:nvPicPr>
          <p:cNvPr id="16" name="Picture 15">
            <a:extLst>
              <a:ext uri="{FF2B5EF4-FFF2-40B4-BE49-F238E27FC236}">
                <a16:creationId xmlns:a16="http://schemas.microsoft.com/office/drawing/2014/main" id="{D16F3CA0-41EB-3D43-90BA-658D678FC9A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0446" y="1643853"/>
            <a:ext cx="1353046" cy="966461"/>
          </a:xfrm>
          <a:prstGeom prst="rect">
            <a:avLst/>
          </a:prstGeom>
        </p:spPr>
      </p:pic>
      <p:pic>
        <p:nvPicPr>
          <p:cNvPr id="18" name="Picture 17">
            <a:extLst>
              <a:ext uri="{FF2B5EF4-FFF2-40B4-BE49-F238E27FC236}">
                <a16:creationId xmlns:a16="http://schemas.microsoft.com/office/drawing/2014/main" id="{D38F9D3F-5A9B-544A-BF15-9B917B276BF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19368" y="3612566"/>
            <a:ext cx="749300" cy="914400"/>
          </a:xfrm>
          <a:prstGeom prst="rect">
            <a:avLst/>
          </a:prstGeom>
        </p:spPr>
      </p:pic>
      <p:sp>
        <p:nvSpPr>
          <p:cNvPr id="19" name="TextBox 18">
            <a:extLst>
              <a:ext uri="{FF2B5EF4-FFF2-40B4-BE49-F238E27FC236}">
                <a16:creationId xmlns:a16="http://schemas.microsoft.com/office/drawing/2014/main" id="{72EAA83A-8203-CB40-8F99-04BAD0BEC58F}"/>
              </a:ext>
            </a:extLst>
          </p:cNvPr>
          <p:cNvSpPr txBox="1"/>
          <p:nvPr/>
        </p:nvSpPr>
        <p:spPr>
          <a:xfrm>
            <a:off x="1598450" y="1242928"/>
            <a:ext cx="2635076" cy="1815882"/>
          </a:xfrm>
          <a:prstGeom prst="rect">
            <a:avLst/>
          </a:prstGeom>
          <a:noFill/>
        </p:spPr>
        <p:txBody>
          <a:bodyPr wrap="square" rtlCol="0">
            <a:spAutoFit/>
          </a:bodyPr>
          <a:lstStyle/>
          <a:p>
            <a:pPr algn="l"/>
            <a:r>
              <a:rPr lang="en-US" sz="1400" dirty="0"/>
              <a:t>Increased powers for the Building Commissioner to:</a:t>
            </a:r>
          </a:p>
          <a:p>
            <a:pPr marL="285750" indent="-285750" algn="l">
              <a:buFont typeface="Arial" panose="020B0604020202020204" pitchFamily="34" charset="0"/>
              <a:buChar char="•"/>
            </a:pPr>
            <a:r>
              <a:rPr lang="en-US" sz="1400" dirty="0"/>
              <a:t>Take action against building service provides who fail to pay debts </a:t>
            </a:r>
          </a:p>
          <a:p>
            <a:pPr marL="285750" indent="-285750" algn="l">
              <a:buFont typeface="Arial" panose="020B0604020202020204" pitchFamily="34" charset="0"/>
              <a:buChar char="•"/>
            </a:pPr>
            <a:r>
              <a:rPr lang="en-US" sz="1400" dirty="0"/>
              <a:t>Remove those from the industry with a history of insolvency </a:t>
            </a:r>
          </a:p>
        </p:txBody>
      </p:sp>
      <p:sp>
        <p:nvSpPr>
          <p:cNvPr id="20" name="TextBox 19">
            <a:extLst>
              <a:ext uri="{FF2B5EF4-FFF2-40B4-BE49-F238E27FC236}">
                <a16:creationId xmlns:a16="http://schemas.microsoft.com/office/drawing/2014/main" id="{8ACF6874-8644-0E4D-BBAD-140F8E9FB7EE}"/>
              </a:ext>
            </a:extLst>
          </p:cNvPr>
          <p:cNvSpPr txBox="1"/>
          <p:nvPr/>
        </p:nvSpPr>
        <p:spPr>
          <a:xfrm>
            <a:off x="1578397" y="3242156"/>
            <a:ext cx="2542038" cy="1169551"/>
          </a:xfrm>
          <a:prstGeom prst="rect">
            <a:avLst/>
          </a:prstGeom>
          <a:noFill/>
        </p:spPr>
        <p:txBody>
          <a:bodyPr wrap="square" rtlCol="0">
            <a:spAutoFit/>
          </a:bodyPr>
          <a:lstStyle/>
          <a:p>
            <a:pPr algn="l"/>
            <a:r>
              <a:rPr lang="en-US" sz="1400" dirty="0"/>
              <a:t>New laws to promote fairer contracting practices, in particular placing limits around the withholding of performance security</a:t>
            </a:r>
            <a:endParaRPr lang="en-US" sz="1200" dirty="0"/>
          </a:p>
        </p:txBody>
      </p:sp>
      <p:sp>
        <p:nvSpPr>
          <p:cNvPr id="21" name="TextBox 20">
            <a:extLst>
              <a:ext uri="{FF2B5EF4-FFF2-40B4-BE49-F238E27FC236}">
                <a16:creationId xmlns:a16="http://schemas.microsoft.com/office/drawing/2014/main" id="{4414CB2F-46DB-5F44-AD6D-DA9441F922A1}"/>
              </a:ext>
            </a:extLst>
          </p:cNvPr>
          <p:cNvSpPr txBox="1"/>
          <p:nvPr/>
        </p:nvSpPr>
        <p:spPr>
          <a:xfrm>
            <a:off x="5790447" y="1022964"/>
            <a:ext cx="3352300" cy="1600438"/>
          </a:xfrm>
          <a:prstGeom prst="rect">
            <a:avLst/>
          </a:prstGeom>
          <a:noFill/>
        </p:spPr>
        <p:txBody>
          <a:bodyPr wrap="square" rtlCol="0">
            <a:spAutoFit/>
          </a:bodyPr>
          <a:lstStyle/>
          <a:p>
            <a:pPr algn="l"/>
            <a:r>
              <a:rPr lang="en-US" sz="1350" dirty="0"/>
              <a:t>East is East, West is West – perhaps not anymore.</a:t>
            </a:r>
          </a:p>
          <a:p>
            <a:pPr algn="l"/>
            <a:r>
              <a:rPr lang="en-US" sz="1350" dirty="0"/>
              <a:t>Significant reform to WA security of payment laws to align more closely with other jurisdictions (East Coast model) and some of the legislative best practices from Murray Report </a:t>
            </a:r>
          </a:p>
        </p:txBody>
      </p:sp>
      <p:sp>
        <p:nvSpPr>
          <p:cNvPr id="22" name="TextBox 21">
            <a:extLst>
              <a:ext uri="{FF2B5EF4-FFF2-40B4-BE49-F238E27FC236}">
                <a16:creationId xmlns:a16="http://schemas.microsoft.com/office/drawing/2014/main" id="{45AE7C92-0332-1F4C-BB4B-A8E58EF9ED88}"/>
              </a:ext>
            </a:extLst>
          </p:cNvPr>
          <p:cNvSpPr txBox="1"/>
          <p:nvPr/>
        </p:nvSpPr>
        <p:spPr>
          <a:xfrm>
            <a:off x="5690347" y="2517601"/>
            <a:ext cx="3352300" cy="1384995"/>
          </a:xfrm>
          <a:prstGeom prst="rect">
            <a:avLst/>
          </a:prstGeom>
          <a:noFill/>
        </p:spPr>
        <p:txBody>
          <a:bodyPr wrap="square" rtlCol="0">
            <a:spAutoFit/>
          </a:bodyPr>
          <a:lstStyle/>
          <a:p>
            <a:pPr algn="l"/>
            <a:r>
              <a:rPr lang="en-US" sz="1400" dirty="0"/>
              <a:t>Better insolvency protection through:</a:t>
            </a:r>
          </a:p>
          <a:p>
            <a:pPr marL="285750" indent="-285750" algn="l">
              <a:buFont typeface="Arial" panose="020B0604020202020204" pitchFamily="34" charset="0"/>
              <a:buChar char="•"/>
            </a:pPr>
            <a:r>
              <a:rPr lang="en-US" sz="1400" dirty="0"/>
              <a:t>Express retention trust scheme; and </a:t>
            </a:r>
          </a:p>
          <a:p>
            <a:pPr marL="285750" indent="-285750" algn="l">
              <a:buFont typeface="Arial" panose="020B0604020202020204" pitchFamily="34" charset="0"/>
              <a:buChar char="•"/>
            </a:pPr>
            <a:r>
              <a:rPr lang="en-US" sz="1400" dirty="0"/>
              <a:t>Statutory construction trust scheme for works over $1 million, but phased in over time to allow industry to adjust </a:t>
            </a:r>
          </a:p>
        </p:txBody>
      </p:sp>
      <p:sp>
        <p:nvSpPr>
          <p:cNvPr id="23" name="TextBox 22">
            <a:extLst>
              <a:ext uri="{FF2B5EF4-FFF2-40B4-BE49-F238E27FC236}">
                <a16:creationId xmlns:a16="http://schemas.microsoft.com/office/drawing/2014/main" id="{570D3859-8DDE-1F4E-AF2E-47CEF0016A5D}"/>
              </a:ext>
            </a:extLst>
          </p:cNvPr>
          <p:cNvSpPr txBox="1"/>
          <p:nvPr/>
        </p:nvSpPr>
        <p:spPr>
          <a:xfrm>
            <a:off x="5677114" y="3870775"/>
            <a:ext cx="3466886" cy="523220"/>
          </a:xfrm>
          <a:prstGeom prst="rect">
            <a:avLst/>
          </a:prstGeom>
          <a:noFill/>
        </p:spPr>
        <p:txBody>
          <a:bodyPr wrap="square" rtlCol="0">
            <a:spAutoFit/>
          </a:bodyPr>
          <a:lstStyle/>
          <a:p>
            <a:pPr algn="l"/>
            <a:r>
              <a:rPr lang="en-US" sz="1400" dirty="0"/>
              <a:t>Focus on education to support reforms and improve business practices</a:t>
            </a:r>
          </a:p>
        </p:txBody>
      </p:sp>
    </p:spTree>
    <p:extLst>
      <p:ext uri="{BB962C8B-B14F-4D97-AF65-F5344CB8AC3E}">
        <p14:creationId xmlns:p14="http://schemas.microsoft.com/office/powerpoint/2010/main" val="2095313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144000" cy="5143500"/>
            <a:chOff x="0" y="0"/>
            <a:chExt cx="9144000" cy="5143500"/>
          </a:xfrm>
        </p:grpSpPr>
        <p:pic>
          <p:nvPicPr>
            <p:cNvPr id="9" name="Picture 8" descr="DMIRS-PowerPoint-Template-June-2017_FINAL-16_9-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10" name="Picture 9"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2" name="Title 1"/>
          <p:cNvSpPr>
            <a:spLocks noGrp="1"/>
          </p:cNvSpPr>
          <p:nvPr>
            <p:ph type="title"/>
          </p:nvPr>
        </p:nvSpPr>
        <p:spPr>
          <a:xfrm>
            <a:off x="457200" y="123478"/>
            <a:ext cx="8229600" cy="936104"/>
          </a:xfrm>
        </p:spPr>
        <p:txBody>
          <a:bodyPr/>
          <a:lstStyle/>
          <a:p>
            <a:r>
              <a:rPr lang="en-AU" sz="3200" dirty="0"/>
              <a:t>When?</a:t>
            </a:r>
          </a:p>
        </p:txBody>
      </p:sp>
      <p:sp>
        <p:nvSpPr>
          <p:cNvPr id="15" name="Rectangle 3"/>
          <p:cNvSpPr txBox="1">
            <a:spLocks noChangeArrowheads="1"/>
          </p:cNvSpPr>
          <p:nvPr/>
        </p:nvSpPr>
        <p:spPr bwMode="auto">
          <a:xfrm>
            <a:off x="1199828" y="1347615"/>
            <a:ext cx="3012132" cy="8622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AU" sz="1400" dirty="0"/>
              <a:t>Recommendations will have far reaching consequences for how the industry operates and cash flow. </a:t>
            </a:r>
          </a:p>
          <a:p>
            <a:pPr marL="0" indent="0">
              <a:buNone/>
            </a:pPr>
            <a:endParaRPr lang="en-AU" sz="2400" dirty="0"/>
          </a:p>
          <a:p>
            <a:pPr>
              <a:spcBef>
                <a:spcPts val="0"/>
              </a:spcBef>
            </a:pPr>
            <a:endParaRPr lang="en-AU" sz="2000" dirty="0"/>
          </a:p>
        </p:txBody>
      </p:sp>
      <p:pic>
        <p:nvPicPr>
          <p:cNvPr id="4" name="Picture 3">
            <a:extLst>
              <a:ext uri="{FF2B5EF4-FFF2-40B4-BE49-F238E27FC236}">
                <a16:creationId xmlns:a16="http://schemas.microsoft.com/office/drawing/2014/main" id="{9B5038EA-AE15-4947-B2C3-1C53DB91ED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459369"/>
            <a:ext cx="876300" cy="914400"/>
          </a:xfrm>
          <a:prstGeom prst="rect">
            <a:avLst/>
          </a:prstGeom>
        </p:spPr>
      </p:pic>
      <p:pic>
        <p:nvPicPr>
          <p:cNvPr id="6" name="Picture 5">
            <a:extLst>
              <a:ext uri="{FF2B5EF4-FFF2-40B4-BE49-F238E27FC236}">
                <a16:creationId xmlns:a16="http://schemas.microsoft.com/office/drawing/2014/main" id="{82706500-664C-CD4A-A890-49D766E4A2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478" y="2383579"/>
            <a:ext cx="660400" cy="965200"/>
          </a:xfrm>
          <a:prstGeom prst="rect">
            <a:avLst/>
          </a:prstGeom>
        </p:spPr>
      </p:pic>
      <p:sp>
        <p:nvSpPr>
          <p:cNvPr id="7" name="TextBox 6">
            <a:extLst>
              <a:ext uri="{FF2B5EF4-FFF2-40B4-BE49-F238E27FC236}">
                <a16:creationId xmlns:a16="http://schemas.microsoft.com/office/drawing/2014/main" id="{E9E13729-192A-3A43-AC89-F7E0D724E446}"/>
              </a:ext>
            </a:extLst>
          </p:cNvPr>
          <p:cNvSpPr txBox="1"/>
          <p:nvPr/>
        </p:nvSpPr>
        <p:spPr>
          <a:xfrm>
            <a:off x="1199828" y="2373769"/>
            <a:ext cx="2952328" cy="1169551"/>
          </a:xfrm>
          <a:prstGeom prst="rect">
            <a:avLst/>
          </a:prstGeom>
          <a:noFill/>
        </p:spPr>
        <p:txBody>
          <a:bodyPr wrap="square" rtlCol="0">
            <a:spAutoFit/>
          </a:bodyPr>
          <a:lstStyle/>
          <a:p>
            <a:pPr algn="l"/>
            <a:r>
              <a:rPr lang="en-US" sz="1400" dirty="0"/>
              <a:t>In an industry that is notoriously under-capitalized the trust scheme will significantly alter the way cash is used. This will apply up and down the contracting chain. </a:t>
            </a:r>
          </a:p>
        </p:txBody>
      </p:sp>
      <p:pic>
        <p:nvPicPr>
          <p:cNvPr id="11" name="Picture 10">
            <a:extLst>
              <a:ext uri="{FF2B5EF4-FFF2-40B4-BE49-F238E27FC236}">
                <a16:creationId xmlns:a16="http://schemas.microsoft.com/office/drawing/2014/main" id="{7D737589-4C7D-F549-A5CA-BAF3DFDC2A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428" y="3711754"/>
            <a:ext cx="952500" cy="876300"/>
          </a:xfrm>
          <a:prstGeom prst="rect">
            <a:avLst/>
          </a:prstGeom>
        </p:spPr>
      </p:pic>
      <p:pic>
        <p:nvPicPr>
          <p:cNvPr id="14" name="Picture 13">
            <a:extLst>
              <a:ext uri="{FF2B5EF4-FFF2-40B4-BE49-F238E27FC236}">
                <a16:creationId xmlns:a16="http://schemas.microsoft.com/office/drawing/2014/main" id="{A32AD7A7-0DAF-A848-94D4-2893170E9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0550" y="2150794"/>
            <a:ext cx="1071173" cy="1027747"/>
          </a:xfrm>
          <a:prstGeom prst="rect">
            <a:avLst/>
          </a:prstGeom>
        </p:spPr>
      </p:pic>
      <p:sp>
        <p:nvSpPr>
          <p:cNvPr id="16" name="TextBox 15">
            <a:extLst>
              <a:ext uri="{FF2B5EF4-FFF2-40B4-BE49-F238E27FC236}">
                <a16:creationId xmlns:a16="http://schemas.microsoft.com/office/drawing/2014/main" id="{60F811B2-F7C2-DE41-9230-D400F8EDA0F2}"/>
              </a:ext>
            </a:extLst>
          </p:cNvPr>
          <p:cNvSpPr txBox="1"/>
          <p:nvPr/>
        </p:nvSpPr>
        <p:spPr>
          <a:xfrm>
            <a:off x="1331640" y="3888294"/>
            <a:ext cx="3012132" cy="523220"/>
          </a:xfrm>
          <a:prstGeom prst="rect">
            <a:avLst/>
          </a:prstGeom>
          <a:noFill/>
        </p:spPr>
        <p:txBody>
          <a:bodyPr wrap="square" rtlCol="0">
            <a:spAutoFit/>
          </a:bodyPr>
          <a:lstStyle/>
          <a:p>
            <a:pPr algn="l"/>
            <a:r>
              <a:rPr lang="en-US" sz="1400" dirty="0"/>
              <a:t>Significant law reform and industry up-skilling</a:t>
            </a:r>
          </a:p>
        </p:txBody>
      </p:sp>
      <p:pic>
        <p:nvPicPr>
          <p:cNvPr id="18" name="Graphic 17" descr="Arrow: Slight curve">
            <a:extLst>
              <a:ext uri="{FF2B5EF4-FFF2-40B4-BE49-F238E27FC236}">
                <a16:creationId xmlns:a16="http://schemas.microsoft.com/office/drawing/2014/main" id="{100EA06F-740E-D04B-9EC4-88A0D500EAB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43772" y="2383579"/>
            <a:ext cx="692227" cy="692227"/>
          </a:xfrm>
          <a:prstGeom prst="rect">
            <a:avLst/>
          </a:prstGeom>
        </p:spPr>
      </p:pic>
      <p:sp>
        <p:nvSpPr>
          <p:cNvPr id="19" name="TextBox 18">
            <a:extLst>
              <a:ext uri="{FF2B5EF4-FFF2-40B4-BE49-F238E27FC236}">
                <a16:creationId xmlns:a16="http://schemas.microsoft.com/office/drawing/2014/main" id="{34135B9E-B323-C14C-87BC-1782AC23E93D}"/>
              </a:ext>
            </a:extLst>
          </p:cNvPr>
          <p:cNvSpPr txBox="1"/>
          <p:nvPr/>
        </p:nvSpPr>
        <p:spPr>
          <a:xfrm>
            <a:off x="6084168" y="1149732"/>
            <a:ext cx="2952328" cy="3108543"/>
          </a:xfrm>
          <a:prstGeom prst="rect">
            <a:avLst/>
          </a:prstGeom>
          <a:noFill/>
        </p:spPr>
        <p:txBody>
          <a:bodyPr wrap="square" rtlCol="0">
            <a:spAutoFit/>
          </a:bodyPr>
          <a:lstStyle/>
          <a:p>
            <a:pPr marL="285750" indent="-285750" algn="l">
              <a:buFont typeface="Arial" panose="020B0604020202020204" pitchFamily="34" charset="0"/>
              <a:buChar char="•"/>
            </a:pPr>
            <a:r>
              <a:rPr lang="en-US" sz="1400" dirty="0"/>
              <a:t>Govt. currently reviewing the recommendations, implications and considering industry feedback. </a:t>
            </a:r>
          </a:p>
          <a:p>
            <a:pPr marL="285750" indent="-285750" algn="l">
              <a:buFont typeface="Arial" panose="020B0604020202020204" pitchFamily="34" charset="0"/>
              <a:buChar char="•"/>
            </a:pPr>
            <a:r>
              <a:rPr lang="en-US" sz="1400" dirty="0"/>
              <a:t>New Minister has already announced to WA industry his intention to adopt majority of recommendations, including construction trusts and East Coast model.</a:t>
            </a:r>
          </a:p>
          <a:p>
            <a:pPr marL="285750" indent="-285750" algn="l">
              <a:buFont typeface="Arial" panose="020B0604020202020204" pitchFamily="34" charset="0"/>
              <a:buChar char="•"/>
            </a:pPr>
            <a:r>
              <a:rPr lang="en-US" sz="1400" dirty="0"/>
              <a:t>Likely to be some ‘minor tweak’.</a:t>
            </a:r>
          </a:p>
          <a:p>
            <a:pPr marL="285750" indent="-285750" algn="l">
              <a:buFont typeface="Arial" panose="020B0604020202020204" pitchFamily="34" charset="0"/>
              <a:buChar char="•"/>
            </a:pPr>
            <a:r>
              <a:rPr lang="en-US" sz="1400" dirty="0"/>
              <a:t>Formal announcement to be made in due course. </a:t>
            </a:r>
          </a:p>
        </p:txBody>
      </p:sp>
    </p:spTree>
    <p:extLst>
      <p:ext uri="{BB962C8B-B14F-4D97-AF65-F5344CB8AC3E}">
        <p14:creationId xmlns:p14="http://schemas.microsoft.com/office/powerpoint/2010/main" val="4113736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144000" cy="5143500"/>
            <a:chOff x="0" y="0"/>
            <a:chExt cx="9144000" cy="5143500"/>
          </a:xfrm>
        </p:grpSpPr>
        <p:pic>
          <p:nvPicPr>
            <p:cNvPr id="9" name="Picture 8" descr="DMIRS-PowerPoint-Template-June-2017_FINAL-16_9-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10" name="Picture 9"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6" name="Title 1">
            <a:extLst>
              <a:ext uri="{FF2B5EF4-FFF2-40B4-BE49-F238E27FC236}">
                <a16:creationId xmlns:a16="http://schemas.microsoft.com/office/drawing/2014/main" id="{D07EEF9F-1B34-7848-B386-E73520F17243}"/>
              </a:ext>
            </a:extLst>
          </p:cNvPr>
          <p:cNvSpPr>
            <a:spLocks noGrp="1"/>
          </p:cNvSpPr>
          <p:nvPr>
            <p:ph type="title"/>
          </p:nvPr>
        </p:nvSpPr>
        <p:spPr>
          <a:xfrm>
            <a:off x="457200" y="123478"/>
            <a:ext cx="8229600" cy="936104"/>
          </a:xfrm>
        </p:spPr>
        <p:txBody>
          <a:bodyPr/>
          <a:lstStyle/>
          <a:p>
            <a:r>
              <a:rPr lang="en-AU" sz="3200" dirty="0"/>
              <a:t>BUT………….. in the interim? </a:t>
            </a:r>
          </a:p>
        </p:txBody>
      </p:sp>
      <p:pic>
        <p:nvPicPr>
          <p:cNvPr id="5" name="Picture 4">
            <a:extLst>
              <a:ext uri="{FF2B5EF4-FFF2-40B4-BE49-F238E27FC236}">
                <a16:creationId xmlns:a16="http://schemas.microsoft.com/office/drawing/2014/main" id="{E9795722-9635-4541-A985-9F68166EBA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8496" y="1476988"/>
            <a:ext cx="1008112" cy="1108923"/>
          </a:xfrm>
          <a:prstGeom prst="rect">
            <a:avLst/>
          </a:prstGeom>
        </p:spPr>
      </p:pic>
      <p:pic>
        <p:nvPicPr>
          <p:cNvPr id="8" name="Picture 7">
            <a:extLst>
              <a:ext uri="{FF2B5EF4-FFF2-40B4-BE49-F238E27FC236}">
                <a16:creationId xmlns:a16="http://schemas.microsoft.com/office/drawing/2014/main" id="{D12B023B-EC0B-4745-987B-EF7F8479FE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3199" y="3061887"/>
            <a:ext cx="878706" cy="1027639"/>
          </a:xfrm>
          <a:prstGeom prst="rect">
            <a:avLst/>
          </a:prstGeom>
        </p:spPr>
      </p:pic>
      <p:sp>
        <p:nvSpPr>
          <p:cNvPr id="11" name="TextBox 10">
            <a:extLst>
              <a:ext uri="{FF2B5EF4-FFF2-40B4-BE49-F238E27FC236}">
                <a16:creationId xmlns:a16="http://schemas.microsoft.com/office/drawing/2014/main" id="{0CBAE255-7E17-D24E-A03D-E739DF48CC04}"/>
              </a:ext>
            </a:extLst>
          </p:cNvPr>
          <p:cNvSpPr txBox="1"/>
          <p:nvPr/>
        </p:nvSpPr>
        <p:spPr>
          <a:xfrm>
            <a:off x="2526593" y="1728873"/>
            <a:ext cx="3024336" cy="738664"/>
          </a:xfrm>
          <a:prstGeom prst="rect">
            <a:avLst/>
          </a:prstGeom>
          <a:noFill/>
        </p:spPr>
        <p:txBody>
          <a:bodyPr wrap="square" rtlCol="0">
            <a:spAutoFit/>
          </a:bodyPr>
          <a:lstStyle/>
          <a:p>
            <a:pPr algn="l"/>
            <a:r>
              <a:rPr lang="en-US" sz="1400" dirty="0"/>
              <a:t>Increased use of Project Bank Accounts on State Government-funded projects over $1.5million</a:t>
            </a:r>
          </a:p>
        </p:txBody>
      </p:sp>
      <p:sp>
        <p:nvSpPr>
          <p:cNvPr id="14" name="TextBox 13">
            <a:extLst>
              <a:ext uri="{FF2B5EF4-FFF2-40B4-BE49-F238E27FC236}">
                <a16:creationId xmlns:a16="http://schemas.microsoft.com/office/drawing/2014/main" id="{0BCAC284-62B4-7043-A9CC-2DD961D5440E}"/>
              </a:ext>
            </a:extLst>
          </p:cNvPr>
          <p:cNvSpPr txBox="1"/>
          <p:nvPr/>
        </p:nvSpPr>
        <p:spPr>
          <a:xfrm>
            <a:off x="2526593" y="3257281"/>
            <a:ext cx="2401416" cy="523220"/>
          </a:xfrm>
          <a:prstGeom prst="rect">
            <a:avLst/>
          </a:prstGeom>
          <a:noFill/>
        </p:spPr>
        <p:txBody>
          <a:bodyPr wrap="square" rtlCol="0">
            <a:spAutoFit/>
          </a:bodyPr>
          <a:lstStyle/>
          <a:p>
            <a:pPr algn="l"/>
            <a:r>
              <a:rPr lang="en-US" sz="1400" dirty="0"/>
              <a:t>More subcontractor support through SBDC </a:t>
            </a:r>
          </a:p>
        </p:txBody>
      </p:sp>
      <p:sp>
        <p:nvSpPr>
          <p:cNvPr id="2" name="TextBox 1"/>
          <p:cNvSpPr txBox="1"/>
          <p:nvPr/>
        </p:nvSpPr>
        <p:spPr>
          <a:xfrm>
            <a:off x="5940152" y="1148306"/>
            <a:ext cx="2952328" cy="3108543"/>
          </a:xfrm>
          <a:prstGeom prst="rect">
            <a:avLst/>
          </a:prstGeom>
          <a:noFill/>
        </p:spPr>
        <p:txBody>
          <a:bodyPr wrap="square" rtlCol="0">
            <a:spAutoFit/>
          </a:bodyPr>
          <a:lstStyle/>
          <a:p>
            <a:r>
              <a:rPr lang="en-AU" sz="1400" u="sng" dirty="0"/>
              <a:t>National </a:t>
            </a:r>
            <a:r>
              <a:rPr lang="en-AU" sz="1400" u="sng" dirty="0" err="1"/>
              <a:t>harmomisation</a:t>
            </a:r>
            <a:r>
              <a:rPr lang="en-AU" sz="1400" u="sng" dirty="0"/>
              <a:t>?</a:t>
            </a:r>
          </a:p>
          <a:p>
            <a:pPr marL="285750" indent="-285750" algn="l">
              <a:buFont typeface="Arial" panose="020B0604020202020204" pitchFamily="34" charset="0"/>
              <a:buChar char="•"/>
            </a:pPr>
            <a:r>
              <a:rPr lang="en-AU" sz="1400" dirty="0"/>
              <a:t>WA continuing to work through the BMF, but Govt. keen to move forward with reform as soon as practicable. </a:t>
            </a:r>
          </a:p>
          <a:p>
            <a:pPr marL="285750" indent="-285750" algn="l">
              <a:buFont typeface="Arial" panose="020B0604020202020204" pitchFamily="34" charset="0"/>
              <a:buChar char="•"/>
            </a:pPr>
            <a:r>
              <a:rPr lang="en-AU" sz="1400" dirty="0"/>
              <a:t>Industry can’t sit and wait for national </a:t>
            </a:r>
            <a:r>
              <a:rPr lang="en-AU" sz="1400" dirty="0" err="1"/>
              <a:t>harmomisaton</a:t>
            </a:r>
            <a:r>
              <a:rPr lang="en-AU" sz="1400" dirty="0"/>
              <a:t>. </a:t>
            </a:r>
          </a:p>
          <a:p>
            <a:pPr marL="285750" indent="-285750" algn="l">
              <a:buFont typeface="Arial" panose="020B0604020202020204" pitchFamily="34" charset="0"/>
              <a:buChar char="•"/>
            </a:pPr>
            <a:r>
              <a:rPr lang="en-AU" sz="1400" dirty="0"/>
              <a:t>WA likely to aim for greater national consistency, rather than full </a:t>
            </a:r>
            <a:r>
              <a:rPr lang="en-AU" sz="1400" dirty="0" err="1"/>
              <a:t>harmomisation</a:t>
            </a:r>
            <a:r>
              <a:rPr lang="en-AU" sz="1400" dirty="0"/>
              <a:t>. Major step is to adopt the vast majority of Murray and </a:t>
            </a:r>
            <a:r>
              <a:rPr lang="en-AU" sz="1400" dirty="0" err="1"/>
              <a:t>Fiocco</a:t>
            </a:r>
            <a:r>
              <a:rPr lang="en-AU" sz="1400" dirty="0"/>
              <a:t> report recommendations. </a:t>
            </a:r>
          </a:p>
          <a:p>
            <a:endParaRPr lang="en-AU" sz="1400" dirty="0"/>
          </a:p>
        </p:txBody>
      </p:sp>
    </p:spTree>
    <p:extLst>
      <p:ext uri="{BB962C8B-B14F-4D97-AF65-F5344CB8AC3E}">
        <p14:creationId xmlns:p14="http://schemas.microsoft.com/office/powerpoint/2010/main" val="1937830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144000" cy="5143500"/>
            <a:chOff x="0" y="0"/>
            <a:chExt cx="9144000" cy="5143500"/>
          </a:xfrm>
        </p:grpSpPr>
        <p:pic>
          <p:nvPicPr>
            <p:cNvPr id="9" name="Picture 8" descr="DMIRS-PowerPoint-Template-June-2017_FINAL-16_9-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10" name="Picture 9"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6" name="Title 1">
            <a:extLst>
              <a:ext uri="{FF2B5EF4-FFF2-40B4-BE49-F238E27FC236}">
                <a16:creationId xmlns:a16="http://schemas.microsoft.com/office/drawing/2014/main" id="{D07EEF9F-1B34-7848-B386-E73520F17243}"/>
              </a:ext>
            </a:extLst>
          </p:cNvPr>
          <p:cNvSpPr>
            <a:spLocks noGrp="1"/>
          </p:cNvSpPr>
          <p:nvPr>
            <p:ph type="title"/>
          </p:nvPr>
        </p:nvSpPr>
        <p:spPr>
          <a:xfrm>
            <a:off x="457200" y="123478"/>
            <a:ext cx="8229600" cy="936104"/>
          </a:xfrm>
        </p:spPr>
        <p:txBody>
          <a:bodyPr/>
          <a:lstStyle/>
          <a:p>
            <a:r>
              <a:rPr lang="en-AU" sz="3200" dirty="0"/>
              <a:t>Contact </a:t>
            </a:r>
          </a:p>
        </p:txBody>
      </p:sp>
      <p:pic>
        <p:nvPicPr>
          <p:cNvPr id="3" name="Picture 2">
            <a:extLst>
              <a:ext uri="{FF2B5EF4-FFF2-40B4-BE49-F238E27FC236}">
                <a16:creationId xmlns:a16="http://schemas.microsoft.com/office/drawing/2014/main" id="{EFFB5A83-3BF3-AA48-85CF-A891016D89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2571750"/>
            <a:ext cx="889000" cy="787400"/>
          </a:xfrm>
          <a:prstGeom prst="rect">
            <a:avLst/>
          </a:prstGeom>
        </p:spPr>
      </p:pic>
      <p:sp>
        <p:nvSpPr>
          <p:cNvPr id="11" name="TextBox 10">
            <a:extLst>
              <a:ext uri="{FF2B5EF4-FFF2-40B4-BE49-F238E27FC236}">
                <a16:creationId xmlns:a16="http://schemas.microsoft.com/office/drawing/2014/main" id="{0CBAE255-7E17-D24E-A03D-E739DF48CC04}"/>
              </a:ext>
            </a:extLst>
          </p:cNvPr>
          <p:cNvSpPr txBox="1"/>
          <p:nvPr/>
        </p:nvSpPr>
        <p:spPr>
          <a:xfrm>
            <a:off x="1259632" y="1536665"/>
            <a:ext cx="7632848" cy="2308324"/>
          </a:xfrm>
          <a:prstGeom prst="rect">
            <a:avLst/>
          </a:prstGeom>
          <a:noFill/>
        </p:spPr>
        <p:txBody>
          <a:bodyPr wrap="square" rtlCol="0">
            <a:spAutoFit/>
          </a:bodyPr>
          <a:lstStyle/>
          <a:p>
            <a:pPr algn="l"/>
            <a:r>
              <a:rPr lang="en-US" sz="1800" dirty="0"/>
              <a:t>Dan </a:t>
            </a:r>
            <a:r>
              <a:rPr lang="en-US" sz="1800" dirty="0" err="1"/>
              <a:t>Kearney,</a:t>
            </a:r>
            <a:r>
              <a:rPr lang="en-US" sz="1800" dirty="0"/>
              <a:t> Acting General Manager, Policy and Legislation Branch A</a:t>
            </a:r>
          </a:p>
          <a:p>
            <a:pPr algn="l"/>
            <a:r>
              <a:rPr lang="en-US" sz="1800" dirty="0"/>
              <a:t>Building &amp; Energy</a:t>
            </a:r>
          </a:p>
          <a:p>
            <a:pPr algn="l"/>
            <a:endParaRPr lang="en-US" sz="1800" dirty="0"/>
          </a:p>
          <a:p>
            <a:pPr algn="l"/>
            <a:r>
              <a:rPr lang="en-US" sz="1800" dirty="0"/>
              <a:t>Phone: 08 6251 1043</a:t>
            </a:r>
          </a:p>
          <a:p>
            <a:pPr algn="l"/>
            <a:r>
              <a:rPr lang="en-US" sz="1800" dirty="0"/>
              <a:t>Email: </a:t>
            </a:r>
            <a:r>
              <a:rPr lang="en-US" sz="1800" dirty="0">
                <a:hlinkClick r:id="rId5"/>
              </a:rPr>
              <a:t>daniel.kearney@dmirs.wa.gov.au</a:t>
            </a:r>
            <a:r>
              <a:rPr lang="en-US" sz="1800" dirty="0"/>
              <a:t> or </a:t>
            </a:r>
            <a:r>
              <a:rPr lang="en-US" sz="1800" dirty="0">
                <a:hlinkClick r:id="rId6"/>
              </a:rPr>
              <a:t>cca@dmirs.wa.gov.au</a:t>
            </a:r>
            <a:r>
              <a:rPr lang="en-US" sz="1800" dirty="0"/>
              <a:t> </a:t>
            </a:r>
          </a:p>
          <a:p>
            <a:pPr algn="l"/>
            <a:endParaRPr lang="en-US" sz="1800" dirty="0"/>
          </a:p>
          <a:p>
            <a:pPr algn="l"/>
            <a:r>
              <a:rPr lang="en-US" sz="1800" dirty="0"/>
              <a:t>Want to know more?</a:t>
            </a:r>
          </a:p>
          <a:p>
            <a:pPr algn="l"/>
            <a:r>
              <a:rPr lang="en-US" sz="1800" dirty="0">
                <a:hlinkClick r:id="rId7"/>
              </a:rPr>
              <a:t>www.dmirs.wa.gov.au/building-commission/construction-contracts-act</a:t>
            </a:r>
            <a:r>
              <a:rPr lang="en-US" sz="1800" dirty="0"/>
              <a:t> </a:t>
            </a:r>
          </a:p>
        </p:txBody>
      </p:sp>
    </p:spTree>
    <p:extLst>
      <p:ext uri="{BB962C8B-B14F-4D97-AF65-F5344CB8AC3E}">
        <p14:creationId xmlns:p14="http://schemas.microsoft.com/office/powerpoint/2010/main" val="965559118"/>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47aadd75-fb41-49d7-866d-414b51aa1b7e" ContentTypeId="0x0101000AC6246A9CD2FC45B52DC6FEC0F0AAAA" PreviousValue="false"/>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5EFE262254874DAD78DD191F36426A" ma:contentTypeVersion="8" ma:contentTypeDescription="Create a new document." ma:contentTypeScope="" ma:versionID="4320e585b2bb3a795d403686cccdbee5">
  <xsd:schema xmlns:xsd="http://www.w3.org/2001/XMLSchema" xmlns:xs="http://www.w3.org/2001/XMLSchema" xmlns:p="http://schemas.microsoft.com/office/2006/metadata/properties" xmlns:ns2="4577f77e-e618-40d6-bb9f-e35cf08fabcc" targetNamespace="http://schemas.microsoft.com/office/2006/metadata/properties" ma:root="true" ma:fieldsID="0f05ae2f5768b2c22f89f244a181a6d0" ns2:_="">
    <xsd:import namespace="4577f77e-e618-40d6-bb9f-e35cf08fabc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77f77e-e618-40d6-bb9f-e35cf08fab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etadata xmlns="http://www.objective.com/ecm/document/metadata/65F1F92071475276E05315230A0A9CBF" version="1.0.0">
  <systemFields>
    <field name="Objective-Id">
      <value order="0">A25990356</value>
    </field>
    <field name="Objective-Title">
      <value order="0">New B&amp;E PowerPoint Template June 2018_FINAL16_9</value>
    </field>
    <field name="Objective-Description">
      <value order="0"/>
    </field>
    <field name="Objective-CreationStamp">
      <value order="0">2018-07-13T07:10:14Z</value>
    </field>
    <field name="Objective-IsApproved">
      <value order="0">false</value>
    </field>
    <field name="Objective-IsPublished">
      <value order="0">false</value>
    </field>
    <field name="Objective-DatePublished">
      <value order="0"/>
    </field>
    <field name="Objective-ModificationStamp">
      <value order="0">2019-02-07T09:58:46Z</value>
    </field>
    <field name="Objective-Owner">
      <value order="0">KEARNEY, Daniel</value>
    </field>
    <field name="Objective-Path">
      <value order="0">Global Folder:Home:KEARNEY, Daniel</value>
    </field>
    <field name="Objective-Parent">
      <value order="0">KEARNEY, Daniel</value>
    </field>
    <field name="Objective-State">
      <value order="0">Being Edited</value>
    </field>
    <field name="Objective-VersionId">
      <value order="0">vA27663161</value>
    </field>
    <field name="Objective-Version">
      <value order="0">0.2</value>
    </field>
    <field name="Objective-VersionNumber">
      <value order="0">2</value>
    </field>
    <field name="Objective-VersionComment">
      <value order="0"/>
    </field>
    <field name="Objective-FileNumber">
      <value order="0"/>
    </field>
    <field name="Objective-Classification">
      <value order="0"/>
    </field>
    <field name="Objective-Caveats">
      <value order="0"/>
    </field>
  </systemFields>
  <catalogues>
    <catalogue name="Divisional Document Type Catalogue" type="type" ori="id:cA39">
      <field name="Objective-Divisional Document Types">
        <value order="0">Correspondence</value>
      </field>
      <field name="Objective-External Reference">
        <value order="0"/>
      </field>
      <field name="Objective-TRIM Record Number">
        <value order="0"/>
      </field>
      <field name="Objective-Foreign Barcode">
        <value order="0"/>
      </field>
      <field name="Objective-Date of Document">
        <value order="0"/>
      </field>
      <field name="Objective-Author">
        <value order="0"/>
      </field>
      <field name="Objective-Archive Box">
        <value order="0"/>
      </field>
    </catalogue>
  </catalogues>
</metadata>
</file>

<file path=customXml/itemProps1.xml><?xml version="1.0" encoding="utf-8"?>
<ds:datastoreItem xmlns:ds="http://schemas.openxmlformats.org/officeDocument/2006/customXml" ds:itemID="{1273384C-ABC4-47BD-9EB1-9D1A3627C0BD}">
  <ds:schemaRefs>
    <ds:schemaRef ds:uri="Microsoft.SharePoint.Taxonomy.ContentTypeSync"/>
  </ds:schemaRefs>
</ds:datastoreItem>
</file>

<file path=customXml/itemProps2.xml><?xml version="1.0" encoding="utf-8"?>
<ds:datastoreItem xmlns:ds="http://schemas.openxmlformats.org/officeDocument/2006/customXml" ds:itemID="{FC231D92-FDA1-401D-A96F-2847DB2E39EE}">
  <ds:schemaRefs>
    <ds:schemaRef ds:uri="http://purl.org/dc/elements/1.1/"/>
    <ds:schemaRef ds:uri="http://schemas.microsoft.com/office/2006/metadata/properties"/>
    <ds:schemaRef ds:uri="http://purl.org/dc/term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CDD884C-282E-410A-9589-01C49A695933}"/>
</file>

<file path=customXml/itemProps4.xml><?xml version="1.0" encoding="utf-8"?>
<ds:datastoreItem xmlns:ds="http://schemas.openxmlformats.org/officeDocument/2006/customXml" ds:itemID="{F79827D3-5DCD-49A9-B1A9-CEA1A3D0848A}">
  <ds:schemaRefs>
    <ds:schemaRef ds:uri="http://schemas.microsoft.com/sharepoint/v3/contenttype/forms"/>
  </ds:schemaRefs>
</ds:datastoreItem>
</file>

<file path=customXml/itemProps5.xml><?xml version="1.0" encoding="utf-8"?>
<ds:datastoreItem xmlns:ds="http://schemas.openxmlformats.org/officeDocument/2006/customXml" ds:itemID="{5745109E-2DDF-40CB-AC2B-FF9B10C90820}">
  <ds:schemaRefs>
    <ds:schemaRef ds:uri="http://www.objective.com/ecm/document/metadata/65F1F92071475276E05315230A0A9CBF"/>
  </ds:schemaRefs>
</ds:datastoreItem>
</file>

<file path=docProps/app.xml><?xml version="1.0" encoding="utf-8"?>
<Properties xmlns="http://schemas.openxmlformats.org/officeDocument/2006/extended-properties" xmlns:vt="http://schemas.openxmlformats.org/officeDocument/2006/docPropsVTypes">
  <Template/>
  <TotalTime>4479</TotalTime>
  <Words>683</Words>
  <Application>Microsoft Office PowerPoint</Application>
  <PresentationFormat>On-screen Show (16:9)</PresentationFormat>
  <Paragraphs>57</Paragraphs>
  <Slides>8</Slides>
  <Notes>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0</vt:i4>
      </vt:variant>
      <vt:variant>
        <vt:lpstr>Slide Titles</vt:lpstr>
      </vt:variant>
      <vt:variant>
        <vt:i4>8</vt:i4>
      </vt:variant>
    </vt:vector>
  </HeadingPairs>
  <TitlesOfParts>
    <vt:vector size="11" baseType="lpstr">
      <vt:lpstr>Arial</vt:lpstr>
      <vt:lpstr>Calibri</vt:lpstr>
      <vt:lpstr>Custom Design</vt:lpstr>
      <vt:lpstr>Adjudicate Today Seminar – WA Update 2019   Presented by: Dan Kearney, A/General Manager, Policy and Legislation Branch </vt:lpstr>
      <vt:lpstr>Who?</vt:lpstr>
      <vt:lpstr>What has been happening in WA?</vt:lpstr>
      <vt:lpstr>PowerPoint Presentation</vt:lpstr>
      <vt:lpstr>How?</vt:lpstr>
      <vt:lpstr>When?</vt:lpstr>
      <vt:lpstr>BUT………….. in the interim? </vt:lpstr>
      <vt:lpstr>Contact </vt:lpstr>
    </vt:vector>
  </TitlesOfParts>
  <Company>Department of Industry and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AMEC - DG Presentation 2017</dc:title>
  <dc:creator>Stephen Danti</dc:creator>
  <cp:keywords>DocSrc=Internal&lt;!&gt;VersionNo=1&lt;!&gt;VersionBy=Stephen.LANCE&lt;!&gt;VersionDate=12 Feb 2014 16:36:34&lt;!&gt;Branch=Communications and Marketing&lt;!&gt;Division=Innovative Industry&lt;!&gt;Section=Organisational Development&lt;!&gt;LockedBy=&lt;!&gt;LockedOn=&lt;!&gt;LockedBehalfof=</cp:keywords>
  <dc:description>FileNo=J00391&lt;!&gt;Site=Perth&lt;!&gt;MDNo=&lt;!&gt;DocType=Training&lt;!&gt;DocSec=&lt;!&gt;Owner=stephen.lance&lt;!&gt;Filename=002126.stephen.lance.pptx&lt;!&gt;Project=&lt;!&gt;Group=Approvals&lt;!&gt;SecType=Departmental Use Only</dc:description>
  <cp:lastModifiedBy>Lorraine Djuricin</cp:lastModifiedBy>
  <cp:revision>396</cp:revision>
  <cp:lastPrinted>2017-03-01T02:14:11Z</cp:lastPrinted>
  <dcterms:created xsi:type="dcterms:W3CDTF">2008-12-18T02:12:08Z</dcterms:created>
  <dcterms:modified xsi:type="dcterms:W3CDTF">2019-03-21T06:44:56Z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ContentTypeId">
    <vt:lpwstr>0x010100505EFE262254874DAD78DD191F36426A</vt:lpwstr>
  </property>
  <property fmtid="{D5CDD505-2E9C-101B-9397-08002B2CF9AE}" pid="5" name="Objective-Id">
    <vt:lpwstr>A25990356</vt:lpwstr>
  </property>
  <property fmtid="{D5CDD505-2E9C-101B-9397-08002B2CF9AE}" pid="6" name="Objective-Title">
    <vt:lpwstr>New B&amp;E PowerPoint Template June 2018_FINAL16_9</vt:lpwstr>
  </property>
  <property fmtid="{D5CDD505-2E9C-101B-9397-08002B2CF9AE}" pid="7" name="Objective-Description">
    <vt:lpwstr/>
  </property>
  <property fmtid="{D5CDD505-2E9C-101B-9397-08002B2CF9AE}" pid="8" name="Objective-CreationStamp">
    <vt:filetime>2019-02-07T09:58:38Z</vt:filetime>
  </property>
  <property fmtid="{D5CDD505-2E9C-101B-9397-08002B2CF9AE}" pid="9" name="Objective-IsApproved">
    <vt:bool>false</vt:bool>
  </property>
  <property fmtid="{D5CDD505-2E9C-101B-9397-08002B2CF9AE}" pid="10" name="Objective-IsPublished">
    <vt:bool>false</vt:bool>
  </property>
  <property fmtid="{D5CDD505-2E9C-101B-9397-08002B2CF9AE}" pid="11" name="Objective-DatePublished">
    <vt:lpwstr/>
  </property>
  <property fmtid="{D5CDD505-2E9C-101B-9397-08002B2CF9AE}" pid="12" name="Objective-ModificationStamp">
    <vt:filetime>2019-02-07T09:58:46Z</vt:filetime>
  </property>
  <property fmtid="{D5CDD505-2E9C-101B-9397-08002B2CF9AE}" pid="13" name="Objective-Owner">
    <vt:lpwstr>KEARNEY, Daniel</vt:lpwstr>
  </property>
  <property fmtid="{D5CDD505-2E9C-101B-9397-08002B2CF9AE}" pid="14" name="Objective-Path">
    <vt:lpwstr>KEARNEY, Daniel:</vt:lpwstr>
  </property>
  <property fmtid="{D5CDD505-2E9C-101B-9397-08002B2CF9AE}" pid="15" name="Objective-Parent">
    <vt:lpwstr>KEARNEY, Daniel</vt:lpwstr>
  </property>
  <property fmtid="{D5CDD505-2E9C-101B-9397-08002B2CF9AE}" pid="16" name="Objective-State">
    <vt:lpwstr>Being Edited</vt:lpwstr>
  </property>
  <property fmtid="{D5CDD505-2E9C-101B-9397-08002B2CF9AE}" pid="17" name="Objective-VersionId">
    <vt:lpwstr>vA27663161</vt:lpwstr>
  </property>
  <property fmtid="{D5CDD505-2E9C-101B-9397-08002B2CF9AE}" pid="18" name="Objective-Version">
    <vt:lpwstr>0.2</vt:lpwstr>
  </property>
  <property fmtid="{D5CDD505-2E9C-101B-9397-08002B2CF9AE}" pid="19" name="Objective-VersionNumber">
    <vt:r8>2</vt:r8>
  </property>
  <property fmtid="{D5CDD505-2E9C-101B-9397-08002B2CF9AE}" pid="20" name="Objective-VersionComment">
    <vt:lpwstr>Edited from Template Dialog</vt:lpwstr>
  </property>
  <property fmtid="{D5CDD505-2E9C-101B-9397-08002B2CF9AE}" pid="21" name="Objective-FileNumber">
    <vt:lpwstr/>
  </property>
  <property fmtid="{D5CDD505-2E9C-101B-9397-08002B2CF9AE}" pid="22" name="Objective-Classification">
    <vt:lpwstr>[Inherited - none]</vt:lpwstr>
  </property>
  <property fmtid="{D5CDD505-2E9C-101B-9397-08002B2CF9AE}" pid="23" name="Objective-Caveats">
    <vt:lpwstr/>
  </property>
  <property fmtid="{D5CDD505-2E9C-101B-9397-08002B2CF9AE}" pid="24" name="Objective-Divisional Document Types">
    <vt:lpwstr>Correspondence</vt:lpwstr>
  </property>
  <property fmtid="{D5CDD505-2E9C-101B-9397-08002B2CF9AE}" pid="25" name="Objective-External Reference">
    <vt:lpwstr/>
  </property>
  <property fmtid="{D5CDD505-2E9C-101B-9397-08002B2CF9AE}" pid="26" name="Objective-TRIM Record Number">
    <vt:lpwstr/>
  </property>
  <property fmtid="{D5CDD505-2E9C-101B-9397-08002B2CF9AE}" pid="27" name="Objective-Foreign Barcode">
    <vt:lpwstr/>
  </property>
  <property fmtid="{D5CDD505-2E9C-101B-9397-08002B2CF9AE}" pid="28" name="Objective-Date of Document">
    <vt:lpwstr/>
  </property>
  <property fmtid="{D5CDD505-2E9C-101B-9397-08002B2CF9AE}" pid="29" name="Objective-Author">
    <vt:lpwstr/>
  </property>
  <property fmtid="{D5CDD505-2E9C-101B-9397-08002B2CF9AE}" pid="30" name="Objective-Archive Box">
    <vt:lpwstr/>
  </property>
  <property fmtid="{D5CDD505-2E9C-101B-9397-08002B2CF9AE}" pid="31" name="Objective-Comment">
    <vt:lpwstr/>
  </property>
  <property fmtid="{D5CDD505-2E9C-101B-9397-08002B2CF9AE}" pid="32" name="Objective-Divisional Document Types [system]">
    <vt:lpwstr>Correspondence</vt:lpwstr>
  </property>
  <property fmtid="{D5CDD505-2E9C-101B-9397-08002B2CF9AE}" pid="33" name="Objective-Author [system]">
    <vt:lpwstr/>
  </property>
  <property fmtid="{D5CDD505-2E9C-101B-9397-08002B2CF9AE}" pid="34" name="Objective-Date of Document [system]">
    <vt:lpwstr/>
  </property>
  <property fmtid="{D5CDD505-2E9C-101B-9397-08002B2CF9AE}" pid="35" name="Objective-External Reference [system]">
    <vt:lpwstr/>
  </property>
  <property fmtid="{D5CDD505-2E9C-101B-9397-08002B2CF9AE}" pid="36" name="Objective-Archive Box [system]">
    <vt:lpwstr/>
  </property>
  <property fmtid="{D5CDD505-2E9C-101B-9397-08002B2CF9AE}" pid="37" name="Objective-TRIM Record Number [system]">
    <vt:lpwstr/>
  </property>
  <property fmtid="{D5CDD505-2E9C-101B-9397-08002B2CF9AE}" pid="38" name="Objective-Foreign Barcode [system]">
    <vt:lpwstr/>
  </property>
</Properties>
</file>